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0" r:id="rId1"/>
  </p:sldMasterIdLst>
  <p:notesMasterIdLst>
    <p:notesMasterId r:id="rId57"/>
  </p:notesMasterIdLst>
  <p:sldIdLst>
    <p:sldId id="257" r:id="rId2"/>
    <p:sldId id="258" r:id="rId3"/>
    <p:sldId id="304" r:id="rId4"/>
    <p:sldId id="350" r:id="rId5"/>
    <p:sldId id="305" r:id="rId6"/>
    <p:sldId id="306" r:id="rId7"/>
    <p:sldId id="307" r:id="rId8"/>
    <p:sldId id="308" r:id="rId9"/>
    <p:sldId id="309" r:id="rId10"/>
    <p:sldId id="310" r:id="rId11"/>
    <p:sldId id="312" r:id="rId12"/>
    <p:sldId id="313" r:id="rId13"/>
    <p:sldId id="331"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327" r:id="rId28"/>
    <p:sldId id="328" r:id="rId29"/>
    <p:sldId id="329" r:id="rId30"/>
    <p:sldId id="330" r:id="rId31"/>
    <p:sldId id="270" r:id="rId32"/>
    <p:sldId id="332" r:id="rId33"/>
    <p:sldId id="333" r:id="rId34"/>
    <p:sldId id="334" r:id="rId35"/>
    <p:sldId id="335" r:id="rId36"/>
    <p:sldId id="336" r:id="rId37"/>
    <p:sldId id="345" r:id="rId38"/>
    <p:sldId id="337" r:id="rId39"/>
    <p:sldId id="338" r:id="rId40"/>
    <p:sldId id="346" r:id="rId41"/>
    <p:sldId id="347" r:id="rId42"/>
    <p:sldId id="348" r:id="rId43"/>
    <p:sldId id="349" r:id="rId44"/>
    <p:sldId id="339" r:id="rId45"/>
    <p:sldId id="340" r:id="rId46"/>
    <p:sldId id="341" r:id="rId47"/>
    <p:sldId id="342" r:id="rId48"/>
    <p:sldId id="343" r:id="rId49"/>
    <p:sldId id="344" r:id="rId50"/>
    <p:sldId id="271" r:id="rId51"/>
    <p:sldId id="272" r:id="rId52"/>
    <p:sldId id="273" r:id="rId53"/>
    <p:sldId id="274" r:id="rId54"/>
    <p:sldId id="275" r:id="rId55"/>
    <p:sldId id="283" r:id="rId5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n-ea"/>
        <a:cs typeface="+mn-cs"/>
      </a:defRPr>
    </a:lvl1pPr>
    <a:lvl2pPr marL="457200" algn="l" defTabSz="457200" rtl="0" fontAlgn="base">
      <a:spcBef>
        <a:spcPct val="0"/>
      </a:spcBef>
      <a:spcAft>
        <a:spcPct val="0"/>
      </a:spcAft>
      <a:defRPr kern="1200">
        <a:solidFill>
          <a:schemeClr val="tx1"/>
        </a:solidFill>
        <a:latin typeface="Arial" pitchFamily="34" charset="0"/>
        <a:ea typeface="+mn-ea"/>
        <a:cs typeface="+mn-cs"/>
      </a:defRPr>
    </a:lvl2pPr>
    <a:lvl3pPr marL="914400" algn="l" defTabSz="457200" rtl="0" fontAlgn="base">
      <a:spcBef>
        <a:spcPct val="0"/>
      </a:spcBef>
      <a:spcAft>
        <a:spcPct val="0"/>
      </a:spcAft>
      <a:defRPr kern="1200">
        <a:solidFill>
          <a:schemeClr val="tx1"/>
        </a:solidFill>
        <a:latin typeface="Arial" pitchFamily="34" charset="0"/>
        <a:ea typeface="+mn-ea"/>
        <a:cs typeface="+mn-cs"/>
      </a:defRPr>
    </a:lvl3pPr>
    <a:lvl4pPr marL="1371600" algn="l" defTabSz="457200" rtl="0" fontAlgn="base">
      <a:spcBef>
        <a:spcPct val="0"/>
      </a:spcBef>
      <a:spcAft>
        <a:spcPct val="0"/>
      </a:spcAft>
      <a:defRPr kern="1200">
        <a:solidFill>
          <a:schemeClr val="tx1"/>
        </a:solidFill>
        <a:latin typeface="Arial" pitchFamily="34" charset="0"/>
        <a:ea typeface="+mn-ea"/>
        <a:cs typeface="+mn-cs"/>
      </a:defRPr>
    </a:lvl4pPr>
    <a:lvl5pPr marL="1828800" algn="l" defTabSz="457200"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3CD"/>
    <a:srgbClr val="D8AB9E"/>
    <a:srgbClr val="AD3659"/>
    <a:srgbClr val="A92950"/>
    <a:srgbClr val="18418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71" d="100"/>
          <a:sy n="71" d="100"/>
        </p:scale>
        <p:origin x="-113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96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0DED98F-D3FF-4726-BC1E-9D7F2AD48C64}" type="datetimeFigureOut">
              <a:rPr lang="en-US"/>
              <a:pPr>
                <a:defRPr/>
              </a:pPr>
              <a:t>10/8/2009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13BA3B5-E617-49FA-B811-C969D54A0ED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vmlDrawing" Target="../drawings/vmlDrawing2.vml"/><Relationship Id="rId4" Type="http://schemas.openxmlformats.org/officeDocument/2006/relationships/oleObject" Target="../embeddings/Microsoft_Office_Word_97_-_2003_Document2.doc"/></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vmlDrawing" Target="../drawings/vmlDrawing5.vml"/><Relationship Id="rId4" Type="http://schemas.openxmlformats.org/officeDocument/2006/relationships/oleObject" Target="../embeddings/Microsoft_Office_Word_97_-_2003_Document3.doc"/></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5B7D14-5C7C-4EE8-8920-38E75296153B}" type="slidenum">
              <a:rPr lang="en-US" smtClean="0"/>
              <a:pPr fontAlgn="base">
                <a:spcBef>
                  <a:spcPct val="0"/>
                </a:spcBef>
                <a:spcAft>
                  <a:spcPct val="0"/>
                </a:spcAft>
                <a:defRPr/>
              </a:pPr>
              <a:t>5</a:t>
            </a:fld>
            <a:endParaRPr lang="en-US" smtClean="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572448-F535-41F2-A1AF-2248E5E29F82}" type="slidenum">
              <a:rPr lang="en-US" smtClean="0"/>
              <a:pPr fontAlgn="base">
                <a:spcBef>
                  <a:spcPct val="0"/>
                </a:spcBef>
                <a:spcAft>
                  <a:spcPct val="0"/>
                </a:spcAft>
                <a:defRPr/>
              </a:pPr>
              <a:t>14</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smtClean="0"/>
              <a:t>Mathematical Ideas:</a:t>
            </a:r>
          </a:p>
          <a:p>
            <a:pPr eaLnBrk="1" hangingPunct="1">
              <a:spcBef>
                <a:spcPct val="0"/>
              </a:spcBef>
            </a:pPr>
            <a:r>
              <a:rPr lang="en-US" smtClean="0"/>
              <a:t>Plotting points</a:t>
            </a:r>
          </a:p>
          <a:p>
            <a:pPr eaLnBrk="1" hangingPunct="1">
              <a:spcBef>
                <a:spcPct val="0"/>
              </a:spcBef>
            </a:pPr>
            <a:r>
              <a:rPr lang="en-US" smtClean="0"/>
              <a:t>Equivalence</a:t>
            </a:r>
          </a:p>
          <a:p>
            <a:pPr eaLnBrk="1" hangingPunct="1">
              <a:spcBef>
                <a:spcPct val="0"/>
              </a:spcBef>
            </a:pPr>
            <a:r>
              <a:rPr lang="en-US" smtClean="0"/>
              <a:t>Evaluating expressions</a:t>
            </a:r>
          </a:p>
          <a:p>
            <a:pPr eaLnBrk="1" hangingPunct="1">
              <a:spcBef>
                <a:spcPct val="0"/>
              </a:spcBef>
            </a:pPr>
            <a:r>
              <a:rPr lang="en-US" smtClean="0"/>
              <a:t>Tables</a:t>
            </a:r>
          </a:p>
          <a:p>
            <a:pPr eaLnBrk="1" hangingPunct="1">
              <a:spcBef>
                <a:spcPct val="0"/>
              </a:spcBef>
            </a:pPr>
            <a:r>
              <a:rPr lang="en-US" smtClean="0"/>
              <a:t>Slope &amp; y-intercepts</a:t>
            </a:r>
          </a:p>
          <a:p>
            <a:pPr eaLnBrk="1" hangingPunct="1">
              <a:spcBef>
                <a:spcPct val="0"/>
              </a:spcBef>
            </a:pPr>
            <a:r>
              <a:rPr lang="en-US" smtClean="0"/>
              <a:t>Multiple representations</a:t>
            </a:r>
          </a:p>
          <a:p>
            <a:pPr eaLnBrk="1" hangingPunct="1">
              <a:spcBef>
                <a:spcPct val="0"/>
              </a:spcBef>
            </a:pPr>
            <a:r>
              <a:rPr lang="en-US" smtClean="0"/>
              <a:t>Making connections between representations</a:t>
            </a:r>
          </a:p>
          <a:p>
            <a:pPr eaLnBrk="1" hangingPunct="1">
              <a:spcBef>
                <a:spcPct val="0"/>
              </a:spcBef>
            </a:pPr>
            <a:r>
              <a:rPr lang="en-US" smtClean="0"/>
              <a:t>Decomposition of area -- (s+1)^2-s^2</a:t>
            </a:r>
          </a:p>
          <a:p>
            <a:pPr eaLnBrk="1" hangingPunct="1">
              <a:spcBef>
                <a:spcPct val="0"/>
              </a:spcBef>
            </a:pPr>
            <a:endParaRPr lang="en-US" smtClean="0"/>
          </a:p>
          <a:p>
            <a:pPr eaLnBrk="1" hangingPunct="1">
              <a:spcBef>
                <a:spcPct val="0"/>
              </a:spcBef>
            </a:pPr>
            <a:r>
              <a:rPr lang="en-US" smtClean="0"/>
              <a:t>If someone mentions </a:t>
            </a:r>
            <a:r>
              <a:rPr lang="en-US" i="1" smtClean="0"/>
              <a:t>perimeter</a:t>
            </a:r>
            <a:r>
              <a:rPr lang="en-US" smtClean="0"/>
              <a:t>, probe deeply into their understanding of perimeter.  Because this activity asks you to put tiles </a:t>
            </a:r>
            <a:r>
              <a:rPr lang="en-US" i="1" smtClean="0"/>
              <a:t>around</a:t>
            </a:r>
            <a:r>
              <a:rPr lang="en-US" smtClean="0"/>
              <a:t> an area, this get confused with perimeter, when defined as distance around an object. </a:t>
            </a:r>
          </a:p>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FFABB1-522E-4BBA-A337-C8B77B27A474}" type="slidenum">
              <a:rPr lang="en-US" smtClean="0"/>
              <a:pPr fontAlgn="base">
                <a:spcBef>
                  <a:spcPct val="0"/>
                </a:spcBef>
                <a:spcAft>
                  <a:spcPct val="0"/>
                </a:spcAft>
                <a:defRPr/>
              </a:pPr>
              <a:t>15</a:t>
            </a:fld>
            <a:endParaRPr lang="en-US" smtClean="0"/>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9422CF-FE2F-436E-B5A6-5DD04B396D0B}" type="slidenum">
              <a:rPr lang="en-US" smtClean="0"/>
              <a:pPr fontAlgn="base">
                <a:spcBef>
                  <a:spcPct val="0"/>
                </a:spcBef>
                <a:spcAft>
                  <a:spcPct val="0"/>
                </a:spcAft>
                <a:defRPr/>
              </a:pPr>
              <a:t>16</a:t>
            </a:fld>
            <a:endParaRPr lang="en-US" smtClean="0"/>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z="900" smtClean="0"/>
              <a:t>Teachers notes give several solutions with connections between diagrams and expressions. </a:t>
            </a:r>
            <a:br>
              <a:rPr lang="en-US" sz="900" smtClean="0"/>
            </a:br>
            <a:r>
              <a:rPr lang="en-US" sz="900" smtClean="0"/>
              <a:t>The included notes vary slightly from the task above.  In the given notes below, Term 1 in our pattern is Term 2 in their pattern.  The mathematics is the same; there is just a shift in the term numbers due to a differing starting shape.  </a:t>
            </a:r>
            <a:r>
              <a:rPr lang="en-US" smtClean="0"/>
              <a:t/>
            </a:r>
            <a:br>
              <a:rPr lang="en-US" smtClean="0"/>
            </a:br>
            <a:endParaRPr lang="en-US" smtClean="0"/>
          </a:p>
        </p:txBody>
      </p:sp>
      <p:pic>
        <p:nvPicPr>
          <p:cNvPr id="99333" name="Picture 4"/>
          <p:cNvPicPr>
            <a:picLocks noChangeAspect="1" noChangeArrowheads="1"/>
          </p:cNvPicPr>
          <p:nvPr/>
        </p:nvPicPr>
        <p:blipFill>
          <a:blip r:embed="rId3"/>
          <a:srcRect l="56703" t="20587" b="27946"/>
          <a:stretch>
            <a:fillRect/>
          </a:stretch>
        </p:blipFill>
        <p:spPr bwMode="auto">
          <a:xfrm>
            <a:off x="1066800" y="5029200"/>
            <a:ext cx="2495550" cy="4000500"/>
          </a:xfrm>
          <a:prstGeom prst="rect">
            <a:avLst/>
          </a:prstGeom>
          <a:noFill/>
          <a:ln w="9525">
            <a:noFill/>
            <a:miter lim="800000"/>
            <a:headEnd/>
            <a:tailEnd/>
          </a:ln>
        </p:spPr>
      </p:pic>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8A204E-4F1E-4F4A-AC91-1A99D5F4E253}" type="slidenum">
              <a:rPr lang="en-US" smtClean="0"/>
              <a:pPr fontAlgn="base">
                <a:spcBef>
                  <a:spcPct val="0"/>
                </a:spcBef>
                <a:spcAft>
                  <a:spcPct val="0"/>
                </a:spcAft>
                <a:defRPr/>
              </a:pPr>
              <a:t>17</a:t>
            </a:fld>
            <a:endParaRPr lang="en-US" smtClean="0"/>
          </a:p>
        </p:txBody>
      </p:sp>
      <p:sp>
        <p:nvSpPr>
          <p:cNvPr id="2052" name="Rectangle 2"/>
          <p:cNvSpPr>
            <a:spLocks noGrp="1" noRot="1" noChangeAspect="1" noChangeArrowheads="1" noTextEdit="1"/>
          </p:cNvSpPr>
          <p:nvPr>
            <p:ph type="sldImg"/>
          </p:nvPr>
        </p:nvSpPr>
        <p:spPr bwMode="auto">
          <a:noFill/>
          <a:ln>
            <a:solidFill>
              <a:srgbClr val="000000"/>
            </a:solidFill>
            <a:miter lim="800000"/>
            <a:headEnd/>
            <a:tailEnd/>
          </a:ln>
        </p:spPr>
      </p:sp>
      <p:graphicFrame>
        <p:nvGraphicFramePr>
          <p:cNvPr id="2050" name="Object 2"/>
          <p:cNvGraphicFramePr>
            <a:graphicFrameLocks noChangeAspect="1"/>
          </p:cNvGraphicFramePr>
          <p:nvPr>
            <p:ph type="body" idx="1"/>
          </p:nvPr>
        </p:nvGraphicFramePr>
        <p:xfrm>
          <a:off x="1524000" y="4267200"/>
          <a:ext cx="4205288" cy="4876800"/>
        </p:xfrm>
        <a:graphic>
          <a:graphicData uri="http://schemas.openxmlformats.org/presentationml/2006/ole">
            <p:oleObj spid="_x0000_s102402" name="Document" r:id="rId4" imgW="5934600" imgH="7318800" progId="Word.Document.8">
              <p:embed/>
            </p:oleObj>
          </a:graphicData>
        </a:graphic>
      </p:graphicFrame>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F9333C-F76B-486F-8F83-D2A5BA3879A0}" type="slidenum">
              <a:rPr lang="en-US" smtClean="0"/>
              <a:pPr fontAlgn="base">
                <a:spcBef>
                  <a:spcPct val="0"/>
                </a:spcBef>
                <a:spcAft>
                  <a:spcPct val="0"/>
                </a:spcAft>
                <a:defRPr/>
              </a:pPr>
              <a:t>18</a:t>
            </a:fld>
            <a:endParaRPr lang="en-US" smtClean="0"/>
          </a:p>
        </p:txBody>
      </p:sp>
      <p:sp>
        <p:nvSpPr>
          <p:cNvPr id="1003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35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6AC7BF-A5A2-4D52-A35C-BF7D4749ED4D}" type="slidenum">
              <a:rPr lang="en-US" smtClean="0"/>
              <a:pPr fontAlgn="base">
                <a:spcBef>
                  <a:spcPct val="0"/>
                </a:spcBef>
                <a:spcAft>
                  <a:spcPct val="0"/>
                </a:spcAft>
                <a:defRPr/>
              </a:pPr>
              <a:t>19</a:t>
            </a:fld>
            <a:endParaRPr lang="en-US" smtClean="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This graph extends the graph of the problem situation to consider the relationship if n can be any rational number (not just a whole number). </a:t>
            </a:r>
          </a:p>
          <a:p>
            <a:pPr eaLnBrk="1" hangingPunct="1">
              <a:spcBef>
                <a:spcPct val="0"/>
              </a:spcBef>
            </a:pPr>
            <a:r>
              <a:rPr lang="en-US" smtClean="0"/>
              <a:t>Use this as an opportunity to discuss why the graph of the problem situation only contains isolated points and this graph shows a curve.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D6A96D-B6F3-4168-87DD-B6C541F6B4FB}" type="slidenum">
              <a:rPr lang="en-US" smtClean="0"/>
              <a:pPr fontAlgn="base">
                <a:spcBef>
                  <a:spcPct val="0"/>
                </a:spcBef>
                <a:spcAft>
                  <a:spcPct val="0"/>
                </a:spcAft>
                <a:defRPr/>
              </a:pPr>
              <a:t>20</a:t>
            </a:fld>
            <a:endParaRPr lang="en-US" smtClean="0"/>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How does this graph compare to the previous graphs?</a:t>
            </a:r>
          </a:p>
          <a:p>
            <a:pPr eaLnBrk="1" hangingPunct="1">
              <a:spcBef>
                <a:spcPct val="0"/>
              </a:spcBef>
            </a:pPr>
            <a:r>
              <a:rPr lang="en-US" smtClean="0"/>
              <a:t>Could this be the graph of the problem situation? (No, because it shows negative values and N can’t be negative.)</a:t>
            </a:r>
          </a:p>
          <a:p>
            <a:pPr eaLnBrk="1" hangingPunct="1">
              <a:spcBef>
                <a:spcPct val="0"/>
              </a:spcBef>
            </a:pPr>
            <a:r>
              <a:rPr lang="en-US" smtClean="0"/>
              <a:t>This highlights that the graph of a problem situation may be different from that of the general mathematical relationship that describes the situation.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6E132D-B937-4F23-B772-C304D3562D74}" type="slidenum">
              <a:rPr lang="en-US" smtClean="0"/>
              <a:pPr fontAlgn="base">
                <a:spcBef>
                  <a:spcPct val="0"/>
                </a:spcBef>
                <a:spcAft>
                  <a:spcPct val="0"/>
                </a:spcAft>
                <a:defRPr/>
              </a:pPr>
              <a:t>21</a:t>
            </a:fld>
            <a:endParaRPr lang="en-US" smtClean="0"/>
          </a:p>
        </p:txBody>
      </p:sp>
      <p:sp>
        <p:nvSpPr>
          <p:cNvPr id="103427" name="Rectangle 2"/>
          <p:cNvSpPr>
            <a:spLocks noGrp="1" noRot="1" noChangeAspect="1" noChangeArrowheads="1" noTextEdit="1"/>
          </p:cNvSpPr>
          <p:nvPr>
            <p:ph type="sldImg"/>
          </p:nvPr>
        </p:nvSpPr>
        <p:spPr bwMode="auto">
          <a:noFill/>
          <a:ln>
            <a:solidFill>
              <a:srgbClr val="000000"/>
            </a:solidFill>
            <a:miter lim="800000"/>
            <a:headEnd/>
            <a:tailEnd/>
          </a:ln>
        </p:spPr>
      </p:sp>
      <p:pic>
        <p:nvPicPr>
          <p:cNvPr id="103428" name="Picture 3"/>
          <p:cNvPicPr>
            <a:picLocks noGrp="1" noChangeAspect="1" noChangeArrowheads="1"/>
          </p:cNvPicPr>
          <p:nvPr>
            <p:ph type="body" idx="1"/>
          </p:nvPr>
        </p:nvPicPr>
        <p:blipFill>
          <a:blip r:embed="rId3"/>
          <a:srcRect l="4178" t="8344"/>
          <a:stretch>
            <a:fillRect/>
          </a:stretch>
        </p:blipFill>
        <p:spPr bwMode="auto">
          <a:xfrm>
            <a:off x="1295400" y="4343400"/>
            <a:ext cx="4213225" cy="4495800"/>
          </a:xfrm>
          <a:noFill/>
        </p:spPr>
      </p:pic>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33FFAA9-F5F3-41B8-B995-D11218A285B6}" type="slidenum">
              <a:rPr lang="en-US" smtClean="0"/>
              <a:pPr fontAlgn="base">
                <a:spcBef>
                  <a:spcPct val="0"/>
                </a:spcBef>
                <a:spcAft>
                  <a:spcPct val="0"/>
                </a:spcAft>
                <a:defRPr/>
              </a:pPr>
              <a:t>22</a:t>
            </a:fld>
            <a:endParaRPr lang="en-US" smtClean="0"/>
          </a:p>
        </p:txBody>
      </p:sp>
      <p:sp>
        <p:nvSpPr>
          <p:cNvPr id="1044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445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6CA431-6B7D-43B0-B504-489E846D90C5}" type="slidenum">
              <a:rPr lang="en-US" smtClean="0"/>
              <a:pPr fontAlgn="base">
                <a:spcBef>
                  <a:spcPct val="0"/>
                </a:spcBef>
                <a:spcAft>
                  <a:spcPct val="0"/>
                </a:spcAft>
                <a:defRPr/>
              </a:pPr>
              <a:t>23</a:t>
            </a:fld>
            <a:endParaRPr lang="en-US" smtClean="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95F4FE-DF37-4BF2-BBD4-7411544FCC06}" type="slidenum">
              <a:rPr lang="en-US" smtClean="0"/>
              <a:pPr fontAlgn="base">
                <a:spcBef>
                  <a:spcPct val="0"/>
                </a:spcBef>
                <a:spcAft>
                  <a:spcPct val="0"/>
                </a:spcAft>
                <a:defRPr/>
              </a:pPr>
              <a:t>6</a:t>
            </a:fld>
            <a:endParaRPr lang="en-US" smtClean="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This activity can be done in pairs or groups of 4.</a:t>
            </a:r>
            <a:br>
              <a:rPr lang="en-US" smtClean="0"/>
            </a:br>
            <a:r>
              <a:rPr lang="en-US" smtClean="0"/>
              <a:t/>
            </a:r>
            <a:br>
              <a:rPr lang="en-US" smtClean="0"/>
            </a:br>
            <a:r>
              <a:rPr lang="en-US" smtClean="0"/>
              <a:t>Participants will need poster size grid paper to display all of their solutions.</a:t>
            </a:r>
          </a:p>
          <a:p>
            <a:pPr eaLnBrk="1" hangingPunct="1">
              <a:spcBef>
                <a:spcPct val="0"/>
              </a:spcBef>
            </a:pPr>
            <a:endParaRPr lang="en-US" smtClean="0"/>
          </a:p>
          <a:p>
            <a:pPr eaLnBrk="1" hangingPunct="1">
              <a:spcBef>
                <a:spcPct val="0"/>
              </a:spcBef>
            </a:pPr>
            <a:r>
              <a:rPr lang="en-US" smtClean="0"/>
              <a:t>We are looking for an </a:t>
            </a:r>
            <a:r>
              <a:rPr lang="en-US" u="sng" smtClean="0"/>
              <a:t>algebraic relationship</a:t>
            </a:r>
            <a:r>
              <a:rPr lang="en-US" smtClean="0"/>
              <a:t>.</a:t>
            </a:r>
          </a:p>
          <a:p>
            <a:pPr eaLnBrk="1" hangingPunct="1">
              <a:spcBef>
                <a:spcPct val="0"/>
              </a:spcBef>
            </a:pPr>
            <a:endParaRPr lang="en-US" smtClean="0"/>
          </a:p>
          <a:p>
            <a:pPr eaLnBrk="1" hangingPunct="1">
              <a:spcBef>
                <a:spcPct val="0"/>
              </a:spcBef>
            </a:pPr>
            <a:r>
              <a:rPr lang="en-US" smtClean="0"/>
              <a:t>Pass out graph paper and the activity sheet.  Tiles should made available at the participants’ desks, should they choose to use them.</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57B3D2-22A2-49F5-9B01-B8E905457F63}" type="slidenum">
              <a:rPr lang="en-US" smtClean="0"/>
              <a:pPr fontAlgn="base">
                <a:spcBef>
                  <a:spcPct val="0"/>
                </a:spcBef>
                <a:spcAft>
                  <a:spcPct val="0"/>
                </a:spcAft>
                <a:defRPr/>
              </a:pPr>
              <a:t>24</a:t>
            </a:fld>
            <a:endParaRPr lang="en-US" smtClean="0"/>
          </a:p>
        </p:txBody>
      </p:sp>
      <p:sp>
        <p:nvSpPr>
          <p:cNvPr id="5124" name="Rectangle 2"/>
          <p:cNvSpPr>
            <a:spLocks noGrp="1" noRot="1" noChangeAspect="1" noChangeArrowheads="1" noTextEdit="1"/>
          </p:cNvSpPr>
          <p:nvPr>
            <p:ph type="sldImg"/>
          </p:nvPr>
        </p:nvSpPr>
        <p:spPr bwMode="auto">
          <a:noFill/>
          <a:ln>
            <a:solidFill>
              <a:srgbClr val="000000"/>
            </a:solidFill>
            <a:miter lim="800000"/>
            <a:headEnd/>
            <a:tailEnd/>
          </a:ln>
        </p:spPr>
      </p:sp>
      <p:graphicFrame>
        <p:nvGraphicFramePr>
          <p:cNvPr id="5122" name="Object 2"/>
          <p:cNvGraphicFramePr>
            <a:graphicFrameLocks noChangeAspect="1"/>
          </p:cNvGraphicFramePr>
          <p:nvPr>
            <p:ph type="body" idx="1"/>
          </p:nvPr>
        </p:nvGraphicFramePr>
        <p:xfrm>
          <a:off x="914400" y="4983163"/>
          <a:ext cx="5029200" cy="3322637"/>
        </p:xfrm>
        <a:graphic>
          <a:graphicData uri="http://schemas.openxmlformats.org/presentationml/2006/ole">
            <p:oleObj spid="_x0000_s105474" name="Document" r:id="rId4" imgW="5477400" imgH="3086280" progId="Word.Document.8">
              <p:embed/>
            </p:oleObj>
          </a:graphicData>
        </a:graphic>
      </p:graphicFrame>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37BFE1-B4E7-458E-A55D-D4AC803C59B2}" type="slidenum">
              <a:rPr lang="en-US" smtClean="0"/>
              <a:pPr fontAlgn="base">
                <a:spcBef>
                  <a:spcPct val="0"/>
                </a:spcBef>
                <a:spcAft>
                  <a:spcPct val="0"/>
                </a:spcAft>
                <a:defRPr/>
              </a:pPr>
              <a:t>25</a:t>
            </a:fld>
            <a:endParaRPr lang="en-US" smtClean="0"/>
          </a:p>
        </p:txBody>
      </p:sp>
      <p:sp>
        <p:nvSpPr>
          <p:cNvPr id="1064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6500" name="Rectangle 3"/>
          <p:cNvSpPr>
            <a:spLocks noGrp="1" noChangeArrowheads="1"/>
          </p:cNvSpPr>
          <p:nvPr>
            <p:ph type="body" idx="1"/>
          </p:nvPr>
        </p:nvSpPr>
        <p:spPr bwMode="auto">
          <a:xfrm>
            <a:off x="571500" y="4343400"/>
            <a:ext cx="5929313" cy="4114800"/>
          </a:xfrm>
          <a:noFill/>
        </p:spPr>
        <p:txBody>
          <a:bodyPr wrap="square" numCol="1" anchor="t" anchorCtr="0" compatLnSpc="1">
            <a:prstTxWarp prst="textNoShape">
              <a:avLst/>
            </a:prstTxWarp>
          </a:bodyPr>
          <a:lstStyle/>
          <a:p>
            <a:pPr eaLnBrk="1" hangingPunct="1">
              <a:spcBef>
                <a:spcPct val="0"/>
              </a:spcBef>
            </a:pPr>
            <a:r>
              <a:rPr lang="en-US" sz="1000" smtClean="0"/>
              <a:t>These three slides drive home the pedagogical impact that we need to make with our participants.</a:t>
            </a:r>
          </a:p>
          <a:p>
            <a:pPr eaLnBrk="1" hangingPunct="1">
              <a:spcBef>
                <a:spcPct val="0"/>
              </a:spcBef>
            </a:pPr>
            <a:r>
              <a:rPr lang="en-US" sz="1000" smtClean="0"/>
              <a:t>NCTM provides the following definitions:</a:t>
            </a:r>
          </a:p>
          <a:p>
            <a:pPr eaLnBrk="1" hangingPunct="1">
              <a:spcBef>
                <a:spcPct val="0"/>
              </a:spcBef>
            </a:pPr>
            <a:r>
              <a:rPr lang="en-US" sz="1000" b="1" smtClean="0"/>
              <a:t>Connections</a:t>
            </a:r>
            <a:br>
              <a:rPr lang="en-US" sz="1000" b="1" smtClean="0"/>
            </a:br>
            <a:r>
              <a:rPr lang="en-US" sz="1000" b="1" smtClean="0"/>
              <a:t>Instructional programs from pre-kindergarten through grade 12 should enable all students to— </a:t>
            </a:r>
          </a:p>
          <a:p>
            <a:pPr eaLnBrk="1" hangingPunct="1">
              <a:spcBef>
                <a:spcPct val="0"/>
              </a:spcBef>
            </a:pPr>
            <a:r>
              <a:rPr lang="en-US" sz="1000" smtClean="0"/>
              <a:t>•Recognize and use connections among mathematical ideas  </a:t>
            </a:r>
          </a:p>
          <a:p>
            <a:pPr eaLnBrk="1" hangingPunct="1">
              <a:spcBef>
                <a:spcPct val="0"/>
              </a:spcBef>
            </a:pPr>
            <a:r>
              <a:rPr lang="en-US" sz="1000" smtClean="0"/>
              <a:t>•Understand how mathematical ideas interconnect and build on one another to produce a coherent whole   </a:t>
            </a:r>
          </a:p>
          <a:p>
            <a:pPr eaLnBrk="1" hangingPunct="1">
              <a:spcBef>
                <a:spcPct val="0"/>
              </a:spcBef>
            </a:pPr>
            <a:r>
              <a:rPr lang="en-US" sz="1000" smtClean="0"/>
              <a:t>•Recognize and apply mathematics in contexts outside of mathematics</a:t>
            </a:r>
            <a:r>
              <a:rPr lang="en-US" sz="1000" b="1" smtClean="0"/>
              <a:t> </a:t>
            </a:r>
          </a:p>
          <a:p>
            <a:pPr eaLnBrk="1" hangingPunct="1">
              <a:spcBef>
                <a:spcPct val="0"/>
              </a:spcBef>
            </a:pPr>
            <a:r>
              <a:rPr lang="en-US" sz="1000" b="1" smtClean="0"/>
              <a:t>Representation</a:t>
            </a:r>
            <a:br>
              <a:rPr lang="en-US" sz="1000" b="1" smtClean="0"/>
            </a:br>
            <a:r>
              <a:rPr lang="en-US" sz="1000" b="1" smtClean="0"/>
              <a:t>Instructional programs from pre-kindergarten through grade 12 should enable all students to—</a:t>
            </a:r>
          </a:p>
          <a:p>
            <a:pPr eaLnBrk="1" hangingPunct="1">
              <a:spcBef>
                <a:spcPct val="0"/>
              </a:spcBef>
            </a:pPr>
            <a:r>
              <a:rPr lang="en-US" sz="1000" smtClean="0"/>
              <a:t>•Create and use representations to organize, record, and communicate mathematical ideas  </a:t>
            </a:r>
          </a:p>
          <a:p>
            <a:pPr eaLnBrk="1" hangingPunct="1">
              <a:spcBef>
                <a:spcPct val="0"/>
              </a:spcBef>
            </a:pPr>
            <a:r>
              <a:rPr lang="en-US" sz="1000" smtClean="0"/>
              <a:t>•Select, apply, and translate among mathematical representations to solve problems  </a:t>
            </a:r>
          </a:p>
          <a:p>
            <a:pPr eaLnBrk="1" hangingPunct="1">
              <a:spcBef>
                <a:spcPct val="0"/>
              </a:spcBef>
            </a:pPr>
            <a:r>
              <a:rPr lang="en-US" sz="1000" smtClean="0"/>
              <a:t>•Use representations to model and interpret physical, social, and mathematical phenomena </a:t>
            </a:r>
          </a:p>
          <a:p>
            <a:pPr eaLnBrk="1" hangingPunct="1">
              <a:spcBef>
                <a:spcPct val="0"/>
              </a:spcBef>
            </a:pPr>
            <a:endParaRPr lang="en-US" sz="1000" smtClean="0"/>
          </a:p>
          <a:p>
            <a:pPr eaLnBrk="1" hangingPunct="1">
              <a:spcBef>
                <a:spcPct val="0"/>
              </a:spcBef>
            </a:pPr>
            <a:r>
              <a:rPr lang="en-US" sz="1000" smtClean="0"/>
              <a:t>As you go through the next three slides, think about the connections back to the Task Sort and the Higher Cognitive Demanding Tasks.  When you teach from a skill-driven perspective (low-level), you miss the opportunity for multiple representations and then the connections between them.  For many teachers, the idea of using multiple representations has been seen as a culminating activity as opposed to a starting point.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A1808C-39EE-420E-8BAD-16E68848E1C2}" type="slidenum">
              <a:rPr lang="en-US" smtClean="0"/>
              <a:pPr fontAlgn="base">
                <a:spcBef>
                  <a:spcPct val="0"/>
                </a:spcBef>
                <a:spcAft>
                  <a:spcPct val="0"/>
                </a:spcAft>
                <a:defRPr/>
              </a:pPr>
              <a:t>26</a:t>
            </a:fld>
            <a:endParaRPr lang="en-US" smtClean="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E45285-427C-4051-86CB-8B4CAE747020}" type="slidenum">
              <a:rPr lang="en-US" smtClean="0"/>
              <a:pPr fontAlgn="base">
                <a:spcBef>
                  <a:spcPct val="0"/>
                </a:spcBef>
                <a:spcAft>
                  <a:spcPct val="0"/>
                </a:spcAft>
                <a:defRPr/>
              </a:pPr>
              <a:t>27</a:t>
            </a:fld>
            <a:endParaRPr lang="en-US" smtClean="0"/>
          </a:p>
        </p:txBody>
      </p:sp>
      <p:sp>
        <p:nvSpPr>
          <p:cNvPr id="1085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854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10B11D-EB18-4FFC-80C4-DE1899BDC4A8}" type="slidenum">
              <a:rPr lang="en-US" smtClean="0"/>
              <a:pPr fontAlgn="base">
                <a:spcBef>
                  <a:spcPct val="0"/>
                </a:spcBef>
                <a:spcAft>
                  <a:spcPct val="0"/>
                </a:spcAft>
                <a:defRPr/>
              </a:pPr>
              <a:t>28</a:t>
            </a:fld>
            <a:endParaRPr lang="en-US" smtClean="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This is more from NCTM’s Process Standards.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1146A46-1BCF-40C9-B636-98CE7E6224E0}" type="slidenum">
              <a:rPr lang="en-US"/>
              <a:pPr>
                <a:defRPr/>
              </a:pPr>
              <a:t>29</a:t>
            </a:fld>
            <a:endParaRPr lang="en-US"/>
          </a:p>
        </p:txBody>
      </p:sp>
      <p:sp>
        <p:nvSpPr>
          <p:cNvPr id="1105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059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a:t>
            </a:r>
            <a:r>
              <a:rPr lang="en-US" u="sng" smtClean="0"/>
              <a:t>chart responses</a:t>
            </a:r>
            <a:r>
              <a:rPr lang="en-US" smtClean="0"/>
              <a:t>)</a:t>
            </a:r>
          </a:p>
          <a:p>
            <a:endParaRPr lang="en-US" smtClean="0"/>
          </a:p>
          <a:p>
            <a:r>
              <a:rPr lang="en-US" smtClean="0"/>
              <a:t>Summarize – what are the characteristics of a response that indicates understanding? Or lack of understanding?</a:t>
            </a:r>
          </a:p>
          <a:p>
            <a:endParaRPr lang="en-US" smtClean="0"/>
          </a:p>
          <a:p>
            <a:r>
              <a:rPr lang="en-US" smtClean="0"/>
              <a:t>Extension:  Write down 2 questions on each student’s page.  Do your questions assess student understanding or advance student understandin</a:t>
            </a:r>
            <a:r>
              <a:rPr lang="en-US" u="sng" smtClean="0"/>
              <a:t>g</a:t>
            </a:r>
            <a:r>
              <a:rPr lang="en-US" smtClean="0"/>
              <a:t>?</a:t>
            </a:r>
          </a:p>
          <a:p>
            <a:r>
              <a:rPr lang="en-US" smtClean="0"/>
              <a:t>An example of assessing student understanding for Student Work Example A:  How did the student get 442?</a:t>
            </a:r>
          </a:p>
          <a:p>
            <a:r>
              <a:rPr lang="en-US" smtClean="0"/>
              <a:t>An example of advancing student understanding for Student Work Example A:  How would you generalize this to Step </a:t>
            </a:r>
            <a:r>
              <a:rPr lang="en-US" i="1" smtClean="0"/>
              <a:t>n</a:t>
            </a:r>
            <a:r>
              <a:rPr lang="en-US" smtClean="0"/>
              <a:t>?</a:t>
            </a:r>
          </a:p>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2996F0D-51B5-4BB9-9238-0980F19B775D}" type="slidenum">
              <a:rPr lang="en-US"/>
              <a:pPr>
                <a:defRPr/>
              </a:pPr>
              <a:t>30</a:t>
            </a:fld>
            <a:endParaRPr lang="en-US"/>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A21C95-085A-4076-BB11-C8DDB5FDAB95}" type="slidenum">
              <a:rPr lang="en-US" smtClean="0"/>
              <a:pPr fontAlgn="base">
                <a:spcBef>
                  <a:spcPct val="0"/>
                </a:spcBef>
                <a:spcAft>
                  <a:spcPct val="0"/>
                </a:spcAft>
                <a:defRPr/>
              </a:pPr>
              <a:t>31</a:t>
            </a:fld>
            <a:endParaRPr lang="en-US" smtClean="0"/>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Have a participant read the scenario to the class.  Ask clarifying questions then allow teachers to work in cooperative teams for 30 minutes on the task.  Have them share how they solved the problem using the document camera.  Look for interesting ways and different ways that teachers solved the problem.</a:t>
            </a:r>
          </a:p>
        </p:txBody>
      </p:sp>
      <p:sp>
        <p:nvSpPr>
          <p:cNvPr id="768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1D1455-1BA3-47B7-8135-D228A6F6A383}" type="slidenum">
              <a:rPr lang="en-US" smtClean="0"/>
              <a:pPr fontAlgn="base">
                <a:spcBef>
                  <a:spcPct val="0"/>
                </a:spcBef>
                <a:spcAft>
                  <a:spcPct val="0"/>
                </a:spcAft>
                <a:defRPr/>
              </a:pPr>
              <a:t>32</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40C6DB-03B5-4F90-8B4C-A6290CCF7498}" type="slidenum">
              <a:rPr lang="en-US" smtClean="0"/>
              <a:pPr fontAlgn="base">
                <a:spcBef>
                  <a:spcPct val="0"/>
                </a:spcBef>
                <a:spcAft>
                  <a:spcPct val="0"/>
                </a:spcAft>
                <a:defRPr/>
              </a:pPr>
              <a:t>35</a:t>
            </a:fld>
            <a:endParaRPr lang="en-US" smtClean="0"/>
          </a:p>
        </p:txBody>
      </p:sp>
      <p:sp>
        <p:nvSpPr>
          <p:cNvPr id="819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smtClean="0"/>
              <a:t>Mathematical Ideas:</a:t>
            </a:r>
          </a:p>
          <a:p>
            <a:pPr eaLnBrk="1" hangingPunct="1">
              <a:spcBef>
                <a:spcPct val="0"/>
              </a:spcBef>
            </a:pPr>
            <a:r>
              <a:rPr lang="en-US" smtClean="0"/>
              <a:t>Plotting points</a:t>
            </a:r>
          </a:p>
          <a:p>
            <a:pPr eaLnBrk="1" hangingPunct="1">
              <a:spcBef>
                <a:spcPct val="0"/>
              </a:spcBef>
            </a:pPr>
            <a:r>
              <a:rPr lang="en-US" smtClean="0"/>
              <a:t>Equivalence</a:t>
            </a:r>
          </a:p>
          <a:p>
            <a:pPr eaLnBrk="1" hangingPunct="1">
              <a:spcBef>
                <a:spcPct val="0"/>
              </a:spcBef>
            </a:pPr>
            <a:r>
              <a:rPr lang="en-US" smtClean="0"/>
              <a:t>Evaluating expressions</a:t>
            </a:r>
          </a:p>
          <a:p>
            <a:pPr eaLnBrk="1" hangingPunct="1">
              <a:spcBef>
                <a:spcPct val="0"/>
              </a:spcBef>
            </a:pPr>
            <a:r>
              <a:rPr lang="en-US" smtClean="0"/>
              <a:t>Tables</a:t>
            </a:r>
          </a:p>
          <a:p>
            <a:pPr eaLnBrk="1" hangingPunct="1">
              <a:spcBef>
                <a:spcPct val="0"/>
              </a:spcBef>
            </a:pPr>
            <a:r>
              <a:rPr lang="en-US" smtClean="0"/>
              <a:t>Slope &amp; y-intercepts</a:t>
            </a:r>
          </a:p>
          <a:p>
            <a:pPr eaLnBrk="1" hangingPunct="1">
              <a:spcBef>
                <a:spcPct val="0"/>
              </a:spcBef>
            </a:pPr>
            <a:r>
              <a:rPr lang="en-US" smtClean="0"/>
              <a:t>Multiple representations</a:t>
            </a:r>
          </a:p>
          <a:p>
            <a:pPr eaLnBrk="1" hangingPunct="1">
              <a:spcBef>
                <a:spcPct val="0"/>
              </a:spcBef>
            </a:pPr>
            <a:r>
              <a:rPr lang="en-US" smtClean="0"/>
              <a:t>Making connections between representations</a:t>
            </a:r>
          </a:p>
          <a:p>
            <a:pPr eaLnBrk="1" hangingPunct="1">
              <a:spcBef>
                <a:spcPct val="0"/>
              </a:spcBef>
            </a:pPr>
            <a:r>
              <a:rPr lang="en-US" smtClean="0"/>
              <a:t>Decomposition of area -- (s+1)^2-s^2</a:t>
            </a:r>
          </a:p>
          <a:p>
            <a:pPr eaLnBrk="1" hangingPunct="1">
              <a:spcBef>
                <a:spcPct val="0"/>
              </a:spcBef>
            </a:pPr>
            <a:endParaRPr lang="en-US" smtClean="0"/>
          </a:p>
          <a:p>
            <a:pPr eaLnBrk="1" hangingPunct="1">
              <a:spcBef>
                <a:spcPct val="0"/>
              </a:spcBef>
            </a:pPr>
            <a:r>
              <a:rPr lang="en-US" smtClean="0"/>
              <a:t>If someone mentions </a:t>
            </a:r>
            <a:r>
              <a:rPr lang="en-US" i="1" smtClean="0"/>
              <a:t>perimeter</a:t>
            </a:r>
            <a:r>
              <a:rPr lang="en-US" smtClean="0"/>
              <a:t>, probe deeply into their understanding of perimeter.  Because this activity asks you to put tiles </a:t>
            </a:r>
            <a:r>
              <a:rPr lang="en-US" i="1" smtClean="0"/>
              <a:t>around</a:t>
            </a:r>
            <a:r>
              <a:rPr lang="en-US" smtClean="0"/>
              <a:t> an area, this get confused with perimeter, when defined as distance around an object. </a:t>
            </a:r>
          </a:p>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AC529D-E8D6-4D3C-8FD9-85E788E624EC}" type="slidenum">
              <a:rPr lang="en-US" smtClean="0"/>
              <a:pPr fontAlgn="base">
                <a:spcBef>
                  <a:spcPct val="0"/>
                </a:spcBef>
                <a:spcAft>
                  <a:spcPct val="0"/>
                </a:spcAft>
                <a:defRPr/>
              </a:pPr>
              <a:t>7</a:t>
            </a:fld>
            <a:endParaRPr lang="en-US" smtClean="0"/>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387D476-7A69-4F2D-A00B-0FFB6036AB25}" type="slidenum">
              <a:rPr lang="en-US"/>
              <a:pPr>
                <a:defRPr/>
              </a:pPr>
              <a:t>38</a:t>
            </a:fld>
            <a:endParaRPr lang="en-US"/>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Sample A= Practitioner</a:t>
            </a:r>
          </a:p>
          <a:p>
            <a:r>
              <a:rPr lang="en-US" smtClean="0"/>
              <a:t>Sample B= Apprentice</a:t>
            </a:r>
          </a:p>
          <a:p>
            <a:r>
              <a:rPr lang="en-US" smtClean="0"/>
              <a:t>Sample C= Expert</a:t>
            </a:r>
          </a:p>
          <a:p>
            <a:r>
              <a:rPr lang="en-US" smtClean="0"/>
              <a:t>Sample D= Novice</a:t>
            </a:r>
          </a:p>
          <a:p>
            <a:r>
              <a:rPr lang="en-US" smtClean="0"/>
              <a:t> </a:t>
            </a:r>
          </a:p>
          <a:p>
            <a:r>
              <a:rPr lang="en-US" smtClean="0"/>
              <a:t>If you were to ask the participants to rank them from 1-4, with 1 being the highest/strongest, and 4 being the lowest/weakest then it would be:</a:t>
            </a:r>
          </a:p>
          <a:p>
            <a:r>
              <a:rPr lang="en-US" smtClean="0"/>
              <a:t>Sample C</a:t>
            </a:r>
          </a:p>
          <a:p>
            <a:r>
              <a:rPr lang="en-US" smtClean="0"/>
              <a:t>Sample A</a:t>
            </a:r>
          </a:p>
          <a:p>
            <a:r>
              <a:rPr lang="en-US" smtClean="0"/>
              <a:t>Sample B</a:t>
            </a:r>
          </a:p>
          <a:p>
            <a:r>
              <a:rPr lang="en-US" smtClean="0"/>
              <a:t>Sample D</a:t>
            </a:r>
          </a:p>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39</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40</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41</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42</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43</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You have 1 hour to complete this task.  Have teachers work on the task as a group.  They will be extended what they did previously on roger’s roofing.</a:t>
            </a:r>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400E38-7125-4265-B1F6-6130A8EDA856}" type="slidenum">
              <a:rPr lang="en-US" smtClean="0"/>
              <a:pPr fontAlgn="base">
                <a:spcBef>
                  <a:spcPct val="0"/>
                </a:spcBef>
                <a:spcAft>
                  <a:spcPct val="0"/>
                </a:spcAft>
                <a:defRPr/>
              </a:pPr>
              <a:t>44</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98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8E17AB9-2009-4EAC-B414-9C9134DE0F76}" type="slidenum">
              <a:rPr lang="en-US" smtClean="0"/>
              <a:pPr fontAlgn="base">
                <a:spcBef>
                  <a:spcPct val="0"/>
                </a:spcBef>
                <a:spcAft>
                  <a:spcPct val="0"/>
                </a:spcAft>
                <a:defRPr/>
              </a:pPr>
              <a:t>48</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DA1FE7A-FA08-460C-AC7B-15CF5295699C}" type="slidenum">
              <a:rPr lang="en-US" smtClean="0"/>
              <a:pPr fontAlgn="base">
                <a:spcBef>
                  <a:spcPct val="0"/>
                </a:spcBef>
                <a:spcAft>
                  <a:spcPct val="0"/>
                </a:spcAft>
                <a:defRPr/>
              </a:pPr>
              <a:t>49</a:t>
            </a:fld>
            <a:endParaRPr lang="en-US" smtClean="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smtClean="0"/>
              <a:t>Mathematical Ideas:</a:t>
            </a:r>
          </a:p>
          <a:p>
            <a:pPr eaLnBrk="1" hangingPunct="1">
              <a:spcBef>
                <a:spcPct val="0"/>
              </a:spcBef>
            </a:pPr>
            <a:r>
              <a:rPr lang="en-US" smtClean="0"/>
              <a:t>Plotting points</a:t>
            </a:r>
          </a:p>
          <a:p>
            <a:pPr eaLnBrk="1" hangingPunct="1">
              <a:spcBef>
                <a:spcPct val="0"/>
              </a:spcBef>
            </a:pPr>
            <a:r>
              <a:rPr lang="en-US" smtClean="0"/>
              <a:t>Equivalence</a:t>
            </a:r>
          </a:p>
          <a:p>
            <a:pPr eaLnBrk="1" hangingPunct="1">
              <a:spcBef>
                <a:spcPct val="0"/>
              </a:spcBef>
            </a:pPr>
            <a:r>
              <a:rPr lang="en-US" smtClean="0"/>
              <a:t>Evaluating expressions</a:t>
            </a:r>
          </a:p>
          <a:p>
            <a:pPr eaLnBrk="1" hangingPunct="1">
              <a:spcBef>
                <a:spcPct val="0"/>
              </a:spcBef>
            </a:pPr>
            <a:r>
              <a:rPr lang="en-US" smtClean="0"/>
              <a:t>Tables</a:t>
            </a:r>
          </a:p>
          <a:p>
            <a:pPr eaLnBrk="1" hangingPunct="1">
              <a:spcBef>
                <a:spcPct val="0"/>
              </a:spcBef>
            </a:pPr>
            <a:r>
              <a:rPr lang="en-US" smtClean="0"/>
              <a:t>Slope &amp; y-intercepts</a:t>
            </a:r>
          </a:p>
          <a:p>
            <a:pPr eaLnBrk="1" hangingPunct="1">
              <a:spcBef>
                <a:spcPct val="0"/>
              </a:spcBef>
            </a:pPr>
            <a:r>
              <a:rPr lang="en-US" smtClean="0"/>
              <a:t>Multiple representations</a:t>
            </a:r>
          </a:p>
          <a:p>
            <a:pPr eaLnBrk="1" hangingPunct="1">
              <a:spcBef>
                <a:spcPct val="0"/>
              </a:spcBef>
            </a:pPr>
            <a:r>
              <a:rPr lang="en-US" smtClean="0"/>
              <a:t>Making connections between representations</a:t>
            </a:r>
          </a:p>
          <a:p>
            <a:pPr eaLnBrk="1" hangingPunct="1">
              <a:spcBef>
                <a:spcPct val="0"/>
              </a:spcBef>
            </a:pPr>
            <a:r>
              <a:rPr lang="en-US" smtClean="0"/>
              <a:t>Decomposition of area -- (s+1)^2-s^2</a:t>
            </a:r>
          </a:p>
          <a:p>
            <a:pPr eaLnBrk="1" hangingPunct="1">
              <a:spcBef>
                <a:spcPct val="0"/>
              </a:spcBef>
            </a:pPr>
            <a:endParaRPr lang="en-US" smtClean="0"/>
          </a:p>
          <a:p>
            <a:pPr eaLnBrk="1" hangingPunct="1">
              <a:spcBef>
                <a:spcPct val="0"/>
              </a:spcBef>
            </a:pPr>
            <a:r>
              <a:rPr lang="en-US" smtClean="0"/>
              <a:t>If someone mentions </a:t>
            </a:r>
            <a:r>
              <a:rPr lang="en-US" i="1" smtClean="0"/>
              <a:t>perimeter</a:t>
            </a:r>
            <a:r>
              <a:rPr lang="en-US" smtClean="0"/>
              <a:t>, probe deeply into their understanding of perimeter.  Because this activity asks you to put tiles </a:t>
            </a:r>
            <a:r>
              <a:rPr lang="en-US" i="1" smtClean="0"/>
              <a:t>around</a:t>
            </a:r>
            <a:r>
              <a:rPr lang="en-US" smtClean="0"/>
              <a:t> an area, this get confused with perimeter, when defined as distance around an object. </a:t>
            </a:r>
          </a:p>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477087-1162-4B48-8A58-CF01F5E11767}" type="slidenum">
              <a:rPr lang="en-US" smtClean="0"/>
              <a:pPr fontAlgn="base">
                <a:spcBef>
                  <a:spcPct val="0"/>
                </a:spcBef>
                <a:spcAft>
                  <a:spcPct val="0"/>
                </a:spcAft>
                <a:defRPr/>
              </a:pPr>
              <a:t>50</a:t>
            </a:fld>
            <a:endParaRPr lang="en-US" smtClean="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Carnegie Learning task use A1 Teacher’s Implementation Guide.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EF1DCF-DC51-4D3A-8F3C-B87F9FC9889D}" type="slidenum">
              <a:rPr lang="en-US" smtClean="0"/>
              <a:pPr fontAlgn="base">
                <a:spcBef>
                  <a:spcPct val="0"/>
                </a:spcBef>
                <a:spcAft>
                  <a:spcPct val="0"/>
                </a:spcAft>
                <a:defRPr/>
              </a:pPr>
              <a:t>8</a:t>
            </a:fld>
            <a:endParaRPr lang="en-US" smtClean="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Have participants organize their posters to show the connections between their expressions and their diagrams.</a:t>
            </a:r>
            <a:br>
              <a:rPr lang="en-US" smtClean="0"/>
            </a:br>
            <a:r>
              <a:rPr lang="en-US" smtClean="0"/>
              <a:t/>
            </a:r>
            <a:br>
              <a:rPr lang="en-US" smtClean="0"/>
            </a:br>
            <a:endParaRPr lang="en-US" smtClean="0"/>
          </a:p>
        </p:txBody>
      </p:sp>
      <p:pic>
        <p:nvPicPr>
          <p:cNvPr id="91141" name="Picture 4"/>
          <p:cNvPicPr>
            <a:picLocks noChangeAspect="1" noChangeArrowheads="1"/>
          </p:cNvPicPr>
          <p:nvPr/>
        </p:nvPicPr>
        <p:blipFill>
          <a:blip r:embed="rId3"/>
          <a:srcRect/>
          <a:stretch>
            <a:fillRect/>
          </a:stretch>
        </p:blipFill>
        <p:spPr bwMode="auto">
          <a:xfrm>
            <a:off x="609600" y="5105400"/>
            <a:ext cx="5362575" cy="2803525"/>
          </a:xfrm>
          <a:prstGeom prst="rect">
            <a:avLst/>
          </a:prstGeom>
          <a:noFill/>
          <a:ln w="9525">
            <a:noFill/>
            <a:miter lim="800000"/>
            <a:headEnd/>
            <a:tailEnd/>
          </a:ln>
        </p:spPr>
      </p:pic>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AB59BAC-61CE-4C26-96FF-0EF76EFF32D7}" type="slidenum">
              <a:rPr lang="en-US" smtClean="0"/>
              <a:pPr fontAlgn="base">
                <a:spcBef>
                  <a:spcPct val="0"/>
                </a:spcBef>
                <a:spcAft>
                  <a:spcPct val="0"/>
                </a:spcAft>
                <a:defRPr/>
              </a:pPr>
              <a:t>51</a:t>
            </a:fld>
            <a:endParaRPr lang="en-US" smtClean="0"/>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FE8EA0-4CDC-427A-8EF8-93852BBA084B}" type="slidenum">
              <a:rPr lang="en-US" smtClean="0"/>
              <a:pPr fontAlgn="base">
                <a:spcBef>
                  <a:spcPct val="0"/>
                </a:spcBef>
                <a:spcAft>
                  <a:spcPct val="0"/>
                </a:spcAft>
                <a:defRPr/>
              </a:pPr>
              <a:t>52</a:t>
            </a:fld>
            <a:endParaRPr lang="en-US" smtClean="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82EC75B-467A-4858-8C1E-4503E29A7465}" type="slidenum">
              <a:rPr lang="en-US" smtClean="0"/>
              <a:pPr fontAlgn="base">
                <a:spcBef>
                  <a:spcPct val="0"/>
                </a:spcBef>
                <a:spcAft>
                  <a:spcPct val="0"/>
                </a:spcAft>
                <a:defRPr/>
              </a:pPr>
              <a:t>53</a:t>
            </a:fld>
            <a:endParaRPr lang="en-US" smtClean="0"/>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C8F5CC-FB60-4F59-B2A1-5E9D0C8BD883}" type="slidenum">
              <a:rPr lang="en-US" smtClean="0"/>
              <a:pPr fontAlgn="base">
                <a:spcBef>
                  <a:spcPct val="0"/>
                </a:spcBef>
                <a:spcAft>
                  <a:spcPct val="0"/>
                </a:spcAft>
                <a:defRPr/>
              </a:pPr>
              <a:t>54</a:t>
            </a:fld>
            <a:endParaRPr lang="en-US" smtClean="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20C1FB-57BE-4584-B76A-3870A3CC7579}" type="slidenum">
              <a:rPr lang="en-US" smtClean="0"/>
              <a:pPr fontAlgn="base">
                <a:spcBef>
                  <a:spcPct val="0"/>
                </a:spcBef>
                <a:spcAft>
                  <a:spcPct val="0"/>
                </a:spcAft>
                <a:defRPr/>
              </a:pPr>
              <a:t>55</a:t>
            </a:fld>
            <a:endParaRPr lang="en-US" smtClean="0"/>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smtClean="0"/>
              <a:t>Mathematical Ideas:</a:t>
            </a:r>
          </a:p>
          <a:p>
            <a:pPr eaLnBrk="1" hangingPunct="1">
              <a:spcBef>
                <a:spcPct val="0"/>
              </a:spcBef>
            </a:pPr>
            <a:r>
              <a:rPr lang="en-US" smtClean="0"/>
              <a:t>Plotting points</a:t>
            </a:r>
          </a:p>
          <a:p>
            <a:pPr eaLnBrk="1" hangingPunct="1">
              <a:spcBef>
                <a:spcPct val="0"/>
              </a:spcBef>
            </a:pPr>
            <a:r>
              <a:rPr lang="en-US" smtClean="0"/>
              <a:t>Equivalence</a:t>
            </a:r>
          </a:p>
          <a:p>
            <a:pPr eaLnBrk="1" hangingPunct="1">
              <a:spcBef>
                <a:spcPct val="0"/>
              </a:spcBef>
            </a:pPr>
            <a:r>
              <a:rPr lang="en-US" smtClean="0"/>
              <a:t>Evaluating expressions</a:t>
            </a:r>
          </a:p>
          <a:p>
            <a:pPr eaLnBrk="1" hangingPunct="1">
              <a:spcBef>
                <a:spcPct val="0"/>
              </a:spcBef>
            </a:pPr>
            <a:r>
              <a:rPr lang="en-US" smtClean="0"/>
              <a:t>Tables</a:t>
            </a:r>
          </a:p>
          <a:p>
            <a:pPr eaLnBrk="1" hangingPunct="1">
              <a:spcBef>
                <a:spcPct val="0"/>
              </a:spcBef>
            </a:pPr>
            <a:r>
              <a:rPr lang="en-US" smtClean="0"/>
              <a:t>Slope &amp; y-intercepts</a:t>
            </a:r>
          </a:p>
          <a:p>
            <a:pPr eaLnBrk="1" hangingPunct="1">
              <a:spcBef>
                <a:spcPct val="0"/>
              </a:spcBef>
            </a:pPr>
            <a:r>
              <a:rPr lang="en-US" smtClean="0"/>
              <a:t>Multiple representations</a:t>
            </a:r>
          </a:p>
          <a:p>
            <a:pPr eaLnBrk="1" hangingPunct="1">
              <a:spcBef>
                <a:spcPct val="0"/>
              </a:spcBef>
            </a:pPr>
            <a:r>
              <a:rPr lang="en-US" smtClean="0"/>
              <a:t>Making connections between representations</a:t>
            </a:r>
          </a:p>
          <a:p>
            <a:pPr eaLnBrk="1" hangingPunct="1">
              <a:spcBef>
                <a:spcPct val="0"/>
              </a:spcBef>
            </a:pPr>
            <a:r>
              <a:rPr lang="en-US" smtClean="0"/>
              <a:t>Decomposition of area -- (s+1)^2-s^2</a:t>
            </a:r>
          </a:p>
          <a:p>
            <a:pPr eaLnBrk="1" hangingPunct="1">
              <a:spcBef>
                <a:spcPct val="0"/>
              </a:spcBef>
            </a:pPr>
            <a:endParaRPr lang="en-US" smtClean="0"/>
          </a:p>
          <a:p>
            <a:pPr eaLnBrk="1" hangingPunct="1">
              <a:spcBef>
                <a:spcPct val="0"/>
              </a:spcBef>
            </a:pPr>
            <a:r>
              <a:rPr lang="en-US" smtClean="0"/>
              <a:t>If someone mentions </a:t>
            </a:r>
            <a:r>
              <a:rPr lang="en-US" i="1" smtClean="0"/>
              <a:t>perimeter</a:t>
            </a:r>
            <a:r>
              <a:rPr lang="en-US" smtClean="0"/>
              <a:t>, probe deeply into their understanding of perimeter.  Because this activity asks you to put tiles </a:t>
            </a:r>
            <a:r>
              <a:rPr lang="en-US" i="1" smtClean="0"/>
              <a:t>around</a:t>
            </a:r>
            <a:r>
              <a:rPr lang="en-US" smtClean="0"/>
              <a:t> an area, this get confused with perimeter, when defined as distance around an object. </a:t>
            </a:r>
          </a:p>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82F63-39C2-4448-8348-42615BBF904C}" type="slidenum">
              <a:rPr lang="en-US" smtClean="0"/>
              <a:pPr fontAlgn="base">
                <a:spcBef>
                  <a:spcPct val="0"/>
                </a:spcBef>
                <a:spcAft>
                  <a:spcPct val="0"/>
                </a:spcAft>
                <a:defRPr/>
              </a:pPr>
              <a:t>9</a:t>
            </a:fld>
            <a:endParaRPr lang="en-US" smtClean="0"/>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p:spPr>
      </p:sp>
      <p:pic>
        <p:nvPicPr>
          <p:cNvPr id="92164" name="Picture 3"/>
          <p:cNvPicPr>
            <a:picLocks noGrp="1" noChangeAspect="1" noChangeArrowheads="1"/>
          </p:cNvPicPr>
          <p:nvPr>
            <p:ph type="body" idx="1"/>
          </p:nvPr>
        </p:nvPicPr>
        <p:blipFill>
          <a:blip r:embed="rId3"/>
          <a:srcRect/>
          <a:stretch>
            <a:fillRect/>
          </a:stretch>
        </p:blipFill>
        <p:spPr bwMode="auto">
          <a:xfrm>
            <a:off x="1785938" y="4343400"/>
            <a:ext cx="3286125" cy="4114800"/>
          </a:xfrm>
          <a:noFill/>
        </p:spPr>
      </p:pic>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973B20-DF74-4D2D-9A33-C5FC7F905388}" type="slidenum">
              <a:rPr lang="en-US" smtClean="0"/>
              <a:pPr fontAlgn="base">
                <a:spcBef>
                  <a:spcPct val="0"/>
                </a:spcBef>
                <a:spcAft>
                  <a:spcPct val="0"/>
                </a:spcAft>
                <a:defRPr/>
              </a:pPr>
              <a:t>10</a:t>
            </a:fld>
            <a:endParaRPr lang="en-US" smtClean="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Some groups may already have created tables for some representations.</a:t>
            </a:r>
          </a:p>
          <a:p>
            <a:pPr eaLnBrk="1" hangingPunct="1">
              <a:spcBef>
                <a:spcPct val="0"/>
              </a:spcBef>
            </a:pPr>
            <a:r>
              <a:rPr lang="en-US" smtClean="0"/>
              <a:t>They should create tables and graphs for the others.</a:t>
            </a:r>
          </a:p>
          <a:p>
            <a:pPr eaLnBrk="1" hangingPunct="1">
              <a:spcBef>
                <a:spcPct val="0"/>
              </a:spcBef>
            </a:pPr>
            <a:endParaRPr lang="en-US" smtClean="0"/>
          </a:p>
          <a:p>
            <a:pPr eaLnBrk="1" hangingPunct="1">
              <a:spcBef>
                <a:spcPct val="0"/>
              </a:spcBef>
            </a:pPr>
            <a:r>
              <a:rPr lang="en-US" smtClean="0"/>
              <a:t>Interesting observation:  The graphs are all linear.  Why aren’t the values proportional?</a:t>
            </a:r>
          </a:p>
          <a:p>
            <a:pPr eaLnBrk="1" hangingPunct="1">
              <a:spcBef>
                <a:spcPct val="0"/>
              </a:spcBef>
            </a:pPr>
            <a:endParaRPr lang="en-US" smtClean="0"/>
          </a:p>
          <a:p>
            <a:pPr eaLnBrk="1" hangingPunct="1">
              <a:spcBef>
                <a:spcPct val="0"/>
              </a:spcBef>
            </a:pPr>
            <a:r>
              <a:rPr lang="en-US" smtClean="0"/>
              <a:t>Is this data discrete or continuous?</a:t>
            </a:r>
          </a:p>
          <a:p>
            <a:pPr eaLnBrk="1" hangingPunct="1">
              <a:spcBef>
                <a:spcPct val="0"/>
              </a:spcBef>
            </a:pPr>
            <a:endParaRPr lang="en-US" smtClean="0"/>
          </a:p>
          <a:p>
            <a:pPr eaLnBrk="1" hangingPunct="1">
              <a:spcBef>
                <a:spcPct val="0"/>
              </a:spcBef>
            </a:pPr>
            <a:r>
              <a:rPr lang="en-US" smtClean="0"/>
              <a:t>Extension:  How would this change if the pool were rectangular instead of square?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07A6E6-80A2-43A5-9FC8-CC372A539BF8}" type="slidenum">
              <a:rPr lang="en-US" smtClean="0"/>
              <a:pPr fontAlgn="base">
                <a:spcBef>
                  <a:spcPct val="0"/>
                </a:spcBef>
                <a:spcAft>
                  <a:spcPct val="0"/>
                </a:spcAft>
                <a:defRPr/>
              </a:pPr>
              <a:t>11</a:t>
            </a:fld>
            <a:endParaRPr lang="en-US" smtClean="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The presenter should make a list on chart paper </a:t>
            </a:r>
            <a:r>
              <a:rPr lang="en-US" b="1" smtClean="0"/>
              <a:t>or</a:t>
            </a:r>
            <a:r>
              <a:rPr lang="en-US" smtClean="0"/>
              <a:t> have one member of each group (during the gallery walk) come up to the chart paper and list their expressions or equations with each succeeding group only adding different solutions.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EC23395-5A0F-45CC-AA91-DD48E5E63986}" type="slidenum">
              <a:rPr lang="en-US" smtClean="0"/>
              <a:pPr fontAlgn="base">
                <a:spcBef>
                  <a:spcPct val="0"/>
                </a:spcBef>
                <a:spcAft>
                  <a:spcPct val="0"/>
                </a:spcAft>
                <a:defRPr/>
              </a:pPr>
              <a:t>12</a:t>
            </a:fld>
            <a:endParaRPr lang="en-US" smtClean="0"/>
          </a:p>
        </p:txBody>
      </p:sp>
      <p:sp>
        <p:nvSpPr>
          <p:cNvPr id="962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626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572B3C8-6994-4338-9149-04989056564A}" type="slidenum">
              <a:rPr lang="en-US" smtClean="0"/>
              <a:pPr fontAlgn="base">
                <a:spcBef>
                  <a:spcPct val="0"/>
                </a:spcBef>
                <a:spcAft>
                  <a:spcPct val="0"/>
                </a:spcAft>
                <a:defRPr/>
              </a:pPr>
              <a:t>13</a:t>
            </a:fld>
            <a:endParaRPr lang="en-US" smtClean="0"/>
          </a:p>
        </p:txBody>
      </p:sp>
      <p:sp>
        <p:nvSpPr>
          <p:cNvPr id="942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421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Are there student solutions that were not generated by the participants?</a:t>
            </a:r>
            <a:br>
              <a:rPr lang="en-US" smtClean="0"/>
            </a:br>
            <a:r>
              <a:rPr lang="en-US" smtClean="0"/>
              <a:t/>
            </a:r>
            <a:br>
              <a:rPr lang="en-US" smtClean="0"/>
            </a:br>
            <a:r>
              <a:rPr lang="en-US" smtClean="0"/>
              <a:t>What is the mathematical thinking behind solution 5?</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107B4E2-604D-49F2-BE15-09FA53F44878}" type="datetimeFigureOut">
              <a:rPr lang="en-US"/>
              <a:pPr>
                <a:defRPr/>
              </a:pPr>
              <a:t>10/8/2009</a:t>
            </a:fld>
            <a:endParaRPr lang="en-US"/>
          </a:p>
        </p:txBody>
      </p:sp>
      <p:sp>
        <p:nvSpPr>
          <p:cNvPr id="5"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72326413-4D9A-40EB-9D9E-672356C727E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C21EBE3-DDCB-4C7F-9A2C-3E58D4768C31}" type="datetimeFigureOut">
              <a:rPr lang="en-US"/>
              <a:pPr>
                <a:defRPr/>
              </a:pPr>
              <a:t>10/8/2009</a:t>
            </a:fld>
            <a:endParaRPr lang="en-US"/>
          </a:p>
        </p:txBody>
      </p:sp>
      <p:sp>
        <p:nvSpPr>
          <p:cNvPr id="7" name="Footer Placeholder 5"/>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8"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839F83D-825B-4B5E-8255-11C71A9321D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pic>
        <p:nvPicPr>
          <p:cNvPr id="5"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F2D3CD"/>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B0F46D12-7EAE-4581-9BE8-85E3A7048F0A}" type="datetimeFigureOut">
              <a:rPr lang="en-US"/>
              <a:pPr>
                <a:defRPr/>
              </a:pPr>
              <a:t>10/8/2009</a:t>
            </a:fld>
            <a:endParaRPr lang="en-US"/>
          </a:p>
        </p:txBody>
      </p:sp>
      <p:sp>
        <p:nvSpPr>
          <p:cNvPr id="7" name="Footer Placeholder 5"/>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8"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3DB9FF8-67E1-4F40-A364-FB72EA2A9A3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C6D9F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C1802045-4BB3-43A7-9A56-016F111EE867}" type="datetimeFigureOut">
              <a:rPr lang="en-US"/>
              <a:pPr>
                <a:defRPr/>
              </a:pPr>
              <a:t>10/8/2009</a:t>
            </a:fld>
            <a:endParaRPr lang="en-US"/>
          </a:p>
        </p:txBody>
      </p:sp>
      <p:sp>
        <p:nvSpPr>
          <p:cNvPr id="9" name="Footer Placeholder 7"/>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10"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4EF75B98-BCE9-4C4C-A4AA-5744B6ECAF89}"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5BFD3DBE-6CF3-46F3-A39F-FA2A96615FA0}" type="datetimeFigureOut">
              <a:rPr lang="en-US"/>
              <a:pPr>
                <a:defRPr/>
              </a:pPr>
              <a:t>10/8/2009</a:t>
            </a:fld>
            <a:endParaRPr lang="en-US"/>
          </a:p>
        </p:txBody>
      </p:sp>
      <p:sp>
        <p:nvSpPr>
          <p:cNvPr id="5" name="Footer Placeholder 3"/>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A3F31714-4ECD-434A-9DBB-FCDB6DBB76B4}"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933D0C01-7711-4581-AC0B-E708CC7F77CE}" type="datetimeFigureOut">
              <a:rPr lang="en-US"/>
              <a:pPr>
                <a:defRPr/>
              </a:pPr>
              <a:t>10/8/2009</a:t>
            </a:fld>
            <a:endParaRPr lang="en-US"/>
          </a:p>
        </p:txBody>
      </p:sp>
      <p:sp>
        <p:nvSpPr>
          <p:cNvPr id="3" name="Footer Placeholder 2"/>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F4DF72C-DFCD-4BD5-9EBF-2D713C08EA5A}"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32496C5-6651-4374-810E-1ABC8C0A4459}" type="datetimeFigureOut">
              <a:rPr lang="en-US"/>
              <a:pPr>
                <a:defRPr/>
              </a:pPr>
              <a:t>10/8/2009</a:t>
            </a:fld>
            <a:endParaRPr lang="en-US"/>
          </a:p>
        </p:txBody>
      </p:sp>
      <p:sp>
        <p:nvSpPr>
          <p:cNvPr id="6" name="Footer Placeholder 5"/>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D0EC2B3-8248-4AF3-B887-22809BA32A0E}"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6D393D39-EF63-4BFD-A554-97E492BAEB17}" type="datetimeFigureOut">
              <a:rPr lang="en-US"/>
              <a:pPr>
                <a:defRPr/>
              </a:pPr>
              <a:t>10/8/2009</a:t>
            </a:fld>
            <a:endParaRPr lang="en-US"/>
          </a:p>
        </p:txBody>
      </p:sp>
      <p:sp>
        <p:nvSpPr>
          <p:cNvPr id="6" name="Footer Placeholder 5"/>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6651A2A-5F37-4C6C-B7D8-78B521D0AF1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445CE13F-A5C7-42A8-B394-53D4B6ED7763}" type="datetimeFigureOut">
              <a:rPr lang="en-US"/>
              <a:pPr>
                <a:defRPr/>
              </a:pPr>
              <a:t>10/8/2009</a:t>
            </a:fld>
            <a:endParaRPr lang="en-US"/>
          </a:p>
        </p:txBody>
      </p:sp>
      <p:sp>
        <p:nvSpPr>
          <p:cNvPr id="5"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55E063B4-42AE-4D52-A19E-C98F0E32491C}"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C51FBF44-820A-423E-9425-194F4A78B649}" type="datetimeFigureOut">
              <a:rPr lang="en-US"/>
              <a:pPr>
                <a:defRPr/>
              </a:pPr>
              <a:t>10/8/2009</a:t>
            </a:fld>
            <a:endParaRPr lang="en-US"/>
          </a:p>
        </p:txBody>
      </p:sp>
      <p:sp>
        <p:nvSpPr>
          <p:cNvPr id="5"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F74E074A-45C4-4B48-B95A-5BC3C3AF7488}"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81000" y="1981200"/>
            <a:ext cx="6553200" cy="3657600"/>
          </a:xfrm>
        </p:spPr>
        <p:txBody>
          <a:bodyPr rtlCol="0">
            <a:normAutofit/>
          </a:bodyPr>
          <a:lstStyle/>
          <a:p>
            <a:pPr lvl="0"/>
            <a:endParaRPr lang="en-US"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DF161561-60A6-462E-A001-BC54C9E261C4}" type="datetimeFigureOut">
              <a:rPr lang="en-US"/>
              <a:pPr>
                <a:defRPr/>
              </a:pPr>
              <a:t>10/8/2009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559CFFF4-A94F-491E-BD0C-254B8056970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88425" cy="11938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CB1341DF-5F4E-4B91-B54E-5F7256545269}" type="datetimeFigureOut">
              <a:rPr lang="en-US"/>
              <a:pPr>
                <a:defRPr/>
              </a:pPr>
              <a:t>10/8/2009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B9DBE2A-4F42-4B97-8875-221E2A36CCD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5575" y="239713"/>
            <a:ext cx="8988425" cy="11938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17638"/>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46082CF-F145-4B09-9A95-BC46DD7CF285}" type="datetimeFigureOut">
              <a:rPr lang="en-US"/>
              <a:pPr>
                <a:defRPr/>
              </a:pPr>
              <a:t>10/8/2009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A52A92B6-4B55-4EC2-8347-8F35B1F2034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F2D3CD"/>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1E928006-D09F-4487-B058-FE537D51CF1C}" type="datetimeFigureOut">
              <a:rPr lang="en-US"/>
              <a:pPr>
                <a:defRPr/>
              </a:pPr>
              <a:t>10/8/2009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F53DCC6B-4910-4734-A915-112B3E2E9C0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chemeClr val="tx2">
                    <a:lumMod val="20000"/>
                    <a:lumOff val="80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305E44C-DD6A-483A-A1DA-016E6F92AC47}" type="datetimeFigureOut">
              <a:rPr lang="en-US"/>
              <a:pPr>
                <a:defRPr/>
              </a:pPr>
              <a:t>10/8/2009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261310C-828B-4D98-9376-CD80B303E45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61438"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18418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8F618157-A834-4BDD-BCA7-1FB08377AFA0}" type="datetimeFigureOut">
              <a:rPr lang="en-US"/>
              <a:pPr>
                <a:defRPr/>
              </a:pPr>
              <a:t>10/8/2009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D1ED5D4-021C-4BE1-8287-CC261AAD16F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61438"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18418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9DE32B8-81AA-40A0-9EFB-F888906EB12E}" type="datetimeFigureOut">
              <a:rPr lang="en-US"/>
              <a:pPr>
                <a:defRPr/>
              </a:pPr>
              <a:t>10/8/2009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50CB1F5A-1937-4CDD-9C67-F92A657E9D0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4D31B8E5-4D55-4787-ACD7-0C2A43FFECFF}" type="datetimeFigureOut">
              <a:rPr lang="en-US"/>
              <a:pPr>
                <a:defRPr/>
              </a:pPr>
              <a:t>10/8/2009</a:t>
            </a:fld>
            <a:endParaRPr lang="en-US"/>
          </a:p>
        </p:txBody>
      </p:sp>
      <p:sp>
        <p:nvSpPr>
          <p:cNvPr id="5"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97FA0CC-EAA2-47C7-B586-6CA5A76E5CF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6148" name="Picture 6"/>
          <p:cNvPicPr>
            <a:picLocks noChangeAspect="1"/>
          </p:cNvPicPr>
          <p:nvPr userDrawn="1"/>
        </p:nvPicPr>
        <p:blipFill>
          <a:blip r:embed="rId21"/>
          <a:srcRect/>
          <a:stretch>
            <a:fillRect/>
          </a:stretch>
        </p:blipFill>
        <p:spPr bwMode="auto">
          <a:xfrm>
            <a:off x="0" y="0"/>
            <a:ext cx="152400" cy="6858000"/>
          </a:xfrm>
          <a:prstGeom prst="rect">
            <a:avLst/>
          </a:prstGeom>
          <a:noFill/>
          <a:ln w="9525">
            <a:noFill/>
            <a:miter lim="800000"/>
            <a:headEnd/>
            <a:tailEnd/>
          </a:ln>
        </p:spPr>
      </p:pic>
      <p:pic>
        <p:nvPicPr>
          <p:cNvPr id="6149" name="Picture 7" descr="logo.gif"/>
          <p:cNvPicPr>
            <a:picLocks noChangeAspect="1"/>
          </p:cNvPicPr>
          <p:nvPr userDrawn="1"/>
        </p:nvPicPr>
        <p:blipFill>
          <a:blip r:embed="rId22"/>
          <a:srcRect/>
          <a:stretch>
            <a:fillRect/>
          </a:stretch>
        </p:blipFill>
        <p:spPr bwMode="auto">
          <a:xfrm>
            <a:off x="381000" y="6172200"/>
            <a:ext cx="2762250" cy="574675"/>
          </a:xfrm>
          <a:prstGeom prst="rect">
            <a:avLst/>
          </a:prstGeom>
          <a:noFill/>
          <a:ln w="9525">
            <a:noFill/>
            <a:miter lim="800000"/>
            <a:headEnd/>
            <a:tailEnd/>
          </a:ln>
        </p:spPr>
      </p:pic>
      <p:sp>
        <p:nvSpPr>
          <p:cNvPr id="9" name="TextBox 8"/>
          <p:cNvSpPr txBox="1"/>
          <p:nvPr userDrawn="1"/>
        </p:nvSpPr>
        <p:spPr>
          <a:xfrm>
            <a:off x="5410200" y="6400800"/>
            <a:ext cx="3581400" cy="276225"/>
          </a:xfrm>
          <a:prstGeom prst="rect">
            <a:avLst/>
          </a:prstGeom>
          <a:noFill/>
        </p:spPr>
        <p:txBody>
          <a:bodyPr>
            <a:spAutoFit/>
          </a:bodyPr>
          <a:lstStyle/>
          <a:p>
            <a:pPr algn="r" fontAlgn="auto">
              <a:spcBef>
                <a:spcPts val="0"/>
              </a:spcBef>
              <a:spcAft>
                <a:spcPts val="0"/>
              </a:spcAft>
              <a:defRPr/>
            </a:pPr>
            <a:r>
              <a:rPr lang="en-US" sz="1200" dirty="0">
                <a:solidFill>
                  <a:schemeClr val="tx1">
                    <a:lumMod val="65000"/>
                    <a:lumOff val="35000"/>
                  </a:schemeClr>
                </a:solidFill>
                <a:latin typeface="Helvetica 55 Roman"/>
                <a:cs typeface="Helvetica 55 Roman"/>
              </a:rPr>
              <a:t>©2009 Carnegie Learning, Inc.</a:t>
            </a:r>
          </a:p>
        </p:txBody>
      </p:sp>
    </p:spTree>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 id="2147484051" r:id="rId12"/>
    <p:sldLayoutId id="2147484052" r:id="rId13"/>
    <p:sldLayoutId id="2147484053" r:id="rId14"/>
    <p:sldLayoutId id="2147484054" r:id="rId15"/>
    <p:sldLayoutId id="2147484055" r:id="rId16"/>
    <p:sldLayoutId id="2147484056" r:id="rId17"/>
    <p:sldLayoutId id="2147484057" r:id="rId18"/>
    <p:sldLayoutId id="2147484058" r:id="rId19"/>
  </p:sldLayoutIdLst>
  <p:txStyles>
    <p:titleStyle>
      <a:lvl1pPr algn="ctr" defTabSz="457200" rtl="0" eaLnBrk="0" fontAlgn="base" hangingPunct="0">
        <a:spcBef>
          <a:spcPct val="0"/>
        </a:spcBef>
        <a:spcAft>
          <a:spcPct val="0"/>
        </a:spcAft>
        <a:defRPr sz="4400" kern="1200">
          <a:solidFill>
            <a:srgbClr val="184181"/>
          </a:solidFill>
          <a:latin typeface="HelveticaNeue BoldCond"/>
          <a:ea typeface="HelveticaNeue BoldCond"/>
          <a:cs typeface="HelveticaNeue BoldCond"/>
        </a:defRPr>
      </a:lvl1pPr>
      <a:lvl2pPr algn="ctr" defTabSz="457200" rtl="0" eaLnBrk="0" fontAlgn="base" hangingPunct="0">
        <a:spcBef>
          <a:spcPct val="0"/>
        </a:spcBef>
        <a:spcAft>
          <a:spcPct val="0"/>
        </a:spcAft>
        <a:defRPr sz="4400">
          <a:solidFill>
            <a:srgbClr val="184181"/>
          </a:solidFill>
          <a:latin typeface="HelveticaNeue BoldCond"/>
          <a:ea typeface="HelveticaNeue BoldCond"/>
          <a:cs typeface="HelveticaNeue BoldCond"/>
        </a:defRPr>
      </a:lvl2pPr>
      <a:lvl3pPr algn="ctr" defTabSz="457200" rtl="0" eaLnBrk="0" fontAlgn="base" hangingPunct="0">
        <a:spcBef>
          <a:spcPct val="0"/>
        </a:spcBef>
        <a:spcAft>
          <a:spcPct val="0"/>
        </a:spcAft>
        <a:defRPr sz="4400">
          <a:solidFill>
            <a:srgbClr val="184181"/>
          </a:solidFill>
          <a:latin typeface="HelveticaNeue BoldCond"/>
          <a:ea typeface="HelveticaNeue BoldCond"/>
          <a:cs typeface="HelveticaNeue BoldCond"/>
        </a:defRPr>
      </a:lvl3pPr>
      <a:lvl4pPr algn="ctr" defTabSz="457200" rtl="0" eaLnBrk="0" fontAlgn="base" hangingPunct="0">
        <a:spcBef>
          <a:spcPct val="0"/>
        </a:spcBef>
        <a:spcAft>
          <a:spcPct val="0"/>
        </a:spcAft>
        <a:defRPr sz="4400">
          <a:solidFill>
            <a:srgbClr val="184181"/>
          </a:solidFill>
          <a:latin typeface="HelveticaNeue BoldCond"/>
          <a:ea typeface="HelveticaNeue BoldCond"/>
          <a:cs typeface="HelveticaNeue BoldCond"/>
        </a:defRPr>
      </a:lvl4pPr>
      <a:lvl5pPr algn="ctr" defTabSz="457200" rtl="0" eaLnBrk="0" fontAlgn="base" hangingPunct="0">
        <a:spcBef>
          <a:spcPct val="0"/>
        </a:spcBef>
        <a:spcAft>
          <a:spcPct val="0"/>
        </a:spcAft>
        <a:defRPr sz="4400">
          <a:solidFill>
            <a:srgbClr val="184181"/>
          </a:solidFill>
          <a:latin typeface="HelveticaNeue BoldCond"/>
          <a:ea typeface="HelveticaNeue BoldCond"/>
          <a:cs typeface="HelveticaNeue BoldCond"/>
        </a:defRPr>
      </a:lvl5pPr>
      <a:lvl6pPr marL="457200" algn="ctr" defTabSz="457200" rtl="0" fontAlgn="base">
        <a:spcBef>
          <a:spcPct val="0"/>
        </a:spcBef>
        <a:spcAft>
          <a:spcPct val="0"/>
        </a:spcAft>
        <a:defRPr sz="4400">
          <a:solidFill>
            <a:srgbClr val="184181"/>
          </a:solidFill>
          <a:latin typeface="HelveticaNeue BoldCond"/>
          <a:ea typeface="HelveticaNeue BoldCond"/>
          <a:cs typeface="HelveticaNeue BoldCond"/>
        </a:defRPr>
      </a:lvl6pPr>
      <a:lvl7pPr marL="914400" algn="ctr" defTabSz="457200" rtl="0" fontAlgn="base">
        <a:spcBef>
          <a:spcPct val="0"/>
        </a:spcBef>
        <a:spcAft>
          <a:spcPct val="0"/>
        </a:spcAft>
        <a:defRPr sz="4400">
          <a:solidFill>
            <a:srgbClr val="184181"/>
          </a:solidFill>
          <a:latin typeface="HelveticaNeue BoldCond"/>
          <a:ea typeface="HelveticaNeue BoldCond"/>
          <a:cs typeface="HelveticaNeue BoldCond"/>
        </a:defRPr>
      </a:lvl7pPr>
      <a:lvl8pPr marL="1371600" algn="ctr" defTabSz="457200" rtl="0" fontAlgn="base">
        <a:spcBef>
          <a:spcPct val="0"/>
        </a:spcBef>
        <a:spcAft>
          <a:spcPct val="0"/>
        </a:spcAft>
        <a:defRPr sz="4400">
          <a:solidFill>
            <a:srgbClr val="184181"/>
          </a:solidFill>
          <a:latin typeface="HelveticaNeue BoldCond"/>
          <a:ea typeface="HelveticaNeue BoldCond"/>
          <a:cs typeface="HelveticaNeue BoldCond"/>
        </a:defRPr>
      </a:lvl8pPr>
      <a:lvl9pPr marL="1828800" algn="ctr" defTabSz="457200" rtl="0" fontAlgn="base">
        <a:spcBef>
          <a:spcPct val="0"/>
        </a:spcBef>
        <a:spcAft>
          <a:spcPct val="0"/>
        </a:spcAft>
        <a:defRPr sz="4400">
          <a:solidFill>
            <a:srgbClr val="184181"/>
          </a:solidFill>
          <a:latin typeface="HelveticaNeue BoldCond"/>
          <a:ea typeface="HelveticaNeue BoldCond"/>
          <a:cs typeface="HelveticaNeue BoldCond"/>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rgbClr val="595959"/>
          </a:solidFill>
          <a:latin typeface="Helvetica 55 Roman"/>
          <a:ea typeface="Helvetica 55 Roman"/>
          <a:cs typeface="Helvetica 55 Roman"/>
        </a:defRPr>
      </a:lvl1pPr>
      <a:lvl2pPr marL="742950" indent="-285750" algn="l" defTabSz="457200" rtl="0" eaLnBrk="0" fontAlgn="base" hangingPunct="0">
        <a:spcBef>
          <a:spcPct val="20000"/>
        </a:spcBef>
        <a:spcAft>
          <a:spcPct val="0"/>
        </a:spcAft>
        <a:buFont typeface="Arial" pitchFamily="34" charset="0"/>
        <a:buChar char="–"/>
        <a:defRPr sz="2800" kern="1200">
          <a:solidFill>
            <a:srgbClr val="595959"/>
          </a:solidFill>
          <a:latin typeface="Helvetica 55 Roman"/>
          <a:ea typeface="Helvetica 55 Roman"/>
          <a:cs typeface="Helvetica 55 Roman"/>
        </a:defRPr>
      </a:lvl2pPr>
      <a:lvl3pPr marL="1143000" indent="-228600" algn="l" defTabSz="457200" rtl="0" eaLnBrk="0" fontAlgn="base" hangingPunct="0">
        <a:spcBef>
          <a:spcPct val="20000"/>
        </a:spcBef>
        <a:spcAft>
          <a:spcPct val="0"/>
        </a:spcAft>
        <a:buFont typeface="Arial" pitchFamily="34" charset="0"/>
        <a:buChar char="•"/>
        <a:defRPr sz="2400" kern="1200">
          <a:solidFill>
            <a:srgbClr val="595959"/>
          </a:solidFill>
          <a:latin typeface="Helvetica 55 Roman"/>
          <a:ea typeface="Helvetica 55 Roman"/>
          <a:cs typeface="Helvetica 55 Roman"/>
        </a:defRPr>
      </a:lvl3pPr>
      <a:lvl4pPr marL="1600200" indent="-228600" algn="l" defTabSz="457200" rtl="0" eaLnBrk="0" fontAlgn="base" hangingPunct="0">
        <a:spcBef>
          <a:spcPct val="20000"/>
        </a:spcBef>
        <a:spcAft>
          <a:spcPct val="0"/>
        </a:spcAft>
        <a:buFont typeface="Arial" pitchFamily="34" charset="0"/>
        <a:buChar char="–"/>
        <a:defRPr sz="2000" kern="1200">
          <a:solidFill>
            <a:srgbClr val="595959"/>
          </a:solidFill>
          <a:latin typeface="Helvetica 55 Roman"/>
          <a:ea typeface="Helvetica 55 Roman"/>
          <a:cs typeface="Helvetica 55 Roman"/>
        </a:defRPr>
      </a:lvl4pPr>
      <a:lvl5pPr marL="2057400" indent="-228600" algn="l" defTabSz="457200" rtl="0" eaLnBrk="0" fontAlgn="base" hangingPunct="0">
        <a:spcBef>
          <a:spcPct val="20000"/>
        </a:spcBef>
        <a:spcAft>
          <a:spcPct val="0"/>
        </a:spcAft>
        <a:buFont typeface="Arial" pitchFamily="34" charset="0"/>
        <a:buChar char="»"/>
        <a:defRPr sz="2000" kern="1200">
          <a:solidFill>
            <a:srgbClr val="595959"/>
          </a:solidFill>
          <a:latin typeface="Helvetica 55 Roman"/>
          <a:ea typeface="Helvetica 55 Roman"/>
          <a:cs typeface="Helvetica 55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vmlDrawing" Target="../drawings/vmlDrawing3.vml"/><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9.xml"/><Relationship Id="rId1" Type="http://schemas.openxmlformats.org/officeDocument/2006/relationships/vmlDrawing" Target="../drawings/vmlDrawing4.vml"/><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4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4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Title 1"/>
          <p:cNvSpPr>
            <a:spLocks noGrp="1"/>
          </p:cNvSpPr>
          <p:nvPr>
            <p:ph type="ctrTitle"/>
          </p:nvPr>
        </p:nvSpPr>
        <p:spPr>
          <a:xfrm>
            <a:off x="685800" y="1673225"/>
            <a:ext cx="7772400" cy="1470025"/>
          </a:xfrm>
        </p:spPr>
        <p:txBody>
          <a:bodyPr/>
          <a:lstStyle/>
          <a:p>
            <a:pPr eaLnBrk="1" hangingPunct="1"/>
            <a:r>
              <a:rPr lang="en-US" smtClean="0"/>
              <a:t>Algebraic Reasoning Content Academy – Grade 4</a:t>
            </a:r>
          </a:p>
        </p:txBody>
      </p:sp>
      <p:sp>
        <p:nvSpPr>
          <p:cNvPr id="3" name="Subtitle 2"/>
          <p:cNvSpPr>
            <a:spLocks noGrp="1"/>
          </p:cNvSpPr>
          <p:nvPr>
            <p:ph type="subTitle" idx="1"/>
          </p:nvPr>
        </p:nvSpPr>
        <p:spPr>
          <a:xfrm>
            <a:off x="1371600" y="3429000"/>
            <a:ext cx="6400800" cy="1752600"/>
          </a:xfrm>
        </p:spPr>
        <p:txBody>
          <a:bodyPr rtlCol="0">
            <a:normAutofit/>
          </a:bodyPr>
          <a:lstStyle/>
          <a:p>
            <a:pPr eaLnBrk="1" fontAlgn="auto" hangingPunct="1">
              <a:spcAft>
                <a:spcPts val="0"/>
              </a:spcAft>
              <a:buFont typeface="Arial"/>
              <a:buNone/>
              <a:defRPr/>
            </a:pPr>
            <a:r>
              <a:rPr lang="en-US" dirty="0" smtClean="0">
                <a:solidFill>
                  <a:schemeClr val="tx1">
                    <a:lumMod val="50000"/>
                    <a:lumOff val="50000"/>
                  </a:schemeClr>
                </a:solidFill>
                <a:ea typeface="+mn-ea"/>
              </a:rPr>
              <a:t>Day 2:  Multiple Representations</a:t>
            </a:r>
          </a:p>
          <a:p>
            <a:pPr eaLnBrk="1" fontAlgn="auto" hangingPunct="1">
              <a:spcAft>
                <a:spcPts val="0"/>
              </a:spcAft>
              <a:buFont typeface="Arial"/>
              <a:buNone/>
              <a:defRPr/>
            </a:pPr>
            <a:r>
              <a:rPr lang="en-US" dirty="0" smtClean="0">
                <a:solidFill>
                  <a:schemeClr val="tx1">
                    <a:lumMod val="50000"/>
                    <a:lumOff val="50000"/>
                  </a:schemeClr>
                </a:solidFill>
                <a:ea typeface="+mn-ea"/>
              </a:rPr>
              <a:t>Sami </a:t>
            </a:r>
            <a:r>
              <a:rPr lang="en-US" dirty="0" err="1" smtClean="0">
                <a:solidFill>
                  <a:schemeClr val="tx1">
                    <a:lumMod val="50000"/>
                    <a:lumOff val="50000"/>
                  </a:schemeClr>
                </a:solidFill>
                <a:ea typeface="+mn-ea"/>
              </a:rPr>
              <a:t>Briceño</a:t>
            </a:r>
            <a:endParaRPr lang="en-US" dirty="0" smtClean="0">
              <a:solidFill>
                <a:schemeClr val="tx1">
                  <a:lumMod val="50000"/>
                  <a:lumOff val="50000"/>
                </a:schemeClr>
              </a:solidFill>
              <a:ea typeface="+mn-ea"/>
            </a:endParaRPr>
          </a:p>
          <a:p>
            <a:pPr eaLnBrk="1" fontAlgn="auto" hangingPunct="1">
              <a:spcAft>
                <a:spcPts val="0"/>
              </a:spcAft>
              <a:buFont typeface="Arial"/>
              <a:buNone/>
              <a:defRPr/>
            </a:pPr>
            <a:endParaRPr lang="en-US" dirty="0">
              <a:solidFill>
                <a:schemeClr val="tx1">
                  <a:lumMod val="50000"/>
                  <a:lumOff val="50000"/>
                </a:schemeClr>
              </a:solidFill>
              <a:ea typeface="+mn-ea"/>
            </a:endParaRPr>
          </a:p>
        </p:txBody>
      </p:sp>
      <p:pic>
        <p:nvPicPr>
          <p:cNvPr id="25604" name="Picture 5" descr="ppt_header1.jpg"/>
          <p:cNvPicPr>
            <a:picLocks noChangeAspect="1"/>
          </p:cNvPicPr>
          <p:nvPr/>
        </p:nvPicPr>
        <p:blipFill>
          <a:blip r:embed="rId3"/>
          <a:srcRect/>
          <a:stretch>
            <a:fillRect/>
          </a:stretch>
        </p:blipFill>
        <p:spPr bwMode="auto">
          <a:xfrm>
            <a:off x="152400" y="0"/>
            <a:ext cx="8991600" cy="1384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122238"/>
            <a:ext cx="8229600" cy="8683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Re-Tiling </a:t>
            </a:r>
            <a:r>
              <a:rPr lang="en-US">
                <a:ea typeface="+mj-ea"/>
              </a:rPr>
              <a:t>  </a:t>
            </a:r>
          </a:p>
        </p:txBody>
      </p:sp>
      <p:sp>
        <p:nvSpPr>
          <p:cNvPr id="37891" name="Rectangle 3"/>
          <p:cNvSpPr>
            <a:spLocks noGrp="1" noChangeArrowheads="1"/>
          </p:cNvSpPr>
          <p:nvPr>
            <p:ph type="body" idx="1"/>
          </p:nvPr>
        </p:nvSpPr>
        <p:spPr>
          <a:xfrm>
            <a:off x="457200" y="1524000"/>
            <a:ext cx="6553200" cy="4343400"/>
          </a:xfrm>
        </p:spPr>
        <p:txBody>
          <a:bodyPr rtlCol="0">
            <a:noAutofit/>
          </a:bodyPr>
          <a:lstStyle/>
          <a:p>
            <a:pPr eaLnBrk="1" fontAlgn="auto" hangingPunct="1">
              <a:lnSpc>
                <a:spcPct val="90000"/>
              </a:lnSpc>
              <a:spcAft>
                <a:spcPts val="0"/>
              </a:spcAft>
              <a:buFont typeface="Wingdings" pitchFamily="2" charset="2"/>
              <a:buNone/>
              <a:defRPr/>
            </a:pPr>
            <a:r>
              <a:rPr lang="en-US" sz="3000" dirty="0">
                <a:solidFill>
                  <a:srgbClr val="6A8DB6"/>
                </a:solidFill>
                <a:ea typeface="+mn-ea"/>
              </a:rPr>
              <a:t>Follow-up Problem:</a:t>
            </a:r>
            <a:r>
              <a:rPr lang="en-US" sz="3000" dirty="0">
                <a:solidFill>
                  <a:schemeClr val="tx1">
                    <a:lumMod val="65000"/>
                    <a:lumOff val="35000"/>
                  </a:schemeClr>
                </a:solidFill>
                <a:ea typeface="+mn-ea"/>
              </a:rPr>
              <a:t> Make a table and a graph for each equation you found in problem 1. </a:t>
            </a:r>
          </a:p>
          <a:p>
            <a:pPr eaLnBrk="1" fontAlgn="auto" hangingPunct="1">
              <a:lnSpc>
                <a:spcPct val="90000"/>
              </a:lnSpc>
              <a:spcAft>
                <a:spcPts val="0"/>
              </a:spcAft>
              <a:buFont typeface="Arial"/>
              <a:buChar char="•"/>
              <a:defRPr/>
            </a:pPr>
            <a:endParaRPr lang="en-US" sz="3000" dirty="0">
              <a:solidFill>
                <a:schemeClr val="tx1">
                  <a:lumMod val="65000"/>
                  <a:lumOff val="35000"/>
                </a:schemeClr>
              </a:solidFill>
              <a:ea typeface="+mn-ea"/>
            </a:endParaRPr>
          </a:p>
          <a:p>
            <a:pPr eaLnBrk="1" fontAlgn="auto" hangingPunct="1">
              <a:lnSpc>
                <a:spcPct val="90000"/>
              </a:lnSpc>
              <a:spcAft>
                <a:spcPts val="0"/>
              </a:spcAft>
              <a:buFont typeface="Arial"/>
              <a:buChar char="•"/>
              <a:defRPr/>
            </a:pPr>
            <a:r>
              <a:rPr lang="en-US" sz="3000" dirty="0">
                <a:solidFill>
                  <a:schemeClr val="tx1">
                    <a:lumMod val="65000"/>
                    <a:lumOff val="35000"/>
                  </a:schemeClr>
                </a:solidFill>
                <a:ea typeface="+mn-ea"/>
              </a:rPr>
              <a:t>Do the tables and graphs show that the expressions and equations are equivalent?</a:t>
            </a:r>
          </a:p>
          <a:p>
            <a:pPr eaLnBrk="1" fontAlgn="auto" hangingPunct="1">
              <a:lnSpc>
                <a:spcPct val="90000"/>
              </a:lnSpc>
              <a:spcBef>
                <a:spcPct val="50000"/>
              </a:spcBef>
              <a:spcAft>
                <a:spcPts val="0"/>
              </a:spcAft>
              <a:buFont typeface="Arial"/>
              <a:buChar char="•"/>
              <a:defRPr/>
            </a:pPr>
            <a:r>
              <a:rPr lang="en-US" sz="3000" dirty="0">
                <a:solidFill>
                  <a:schemeClr val="tx1">
                    <a:lumMod val="65000"/>
                    <a:lumOff val="35000"/>
                  </a:schemeClr>
                </a:solidFill>
                <a:ea typeface="+mn-ea"/>
              </a:rPr>
              <a:t>Is this relationship between </a:t>
            </a:r>
            <a:r>
              <a:rPr lang="en-US" sz="3000" i="1" dirty="0">
                <a:solidFill>
                  <a:schemeClr val="tx1">
                    <a:lumMod val="65000"/>
                    <a:lumOff val="35000"/>
                  </a:schemeClr>
                </a:solidFill>
                <a:ea typeface="+mn-ea"/>
              </a:rPr>
              <a:t>s</a:t>
            </a:r>
            <a:r>
              <a:rPr lang="en-US" sz="3000" dirty="0">
                <a:solidFill>
                  <a:schemeClr val="tx1">
                    <a:lumMod val="65000"/>
                    <a:lumOff val="35000"/>
                  </a:schemeClr>
                </a:solidFill>
                <a:ea typeface="+mn-ea"/>
              </a:rPr>
              <a:t>     and </a:t>
            </a:r>
            <a:r>
              <a:rPr lang="en-US" sz="3000" i="1" dirty="0">
                <a:solidFill>
                  <a:schemeClr val="tx1">
                    <a:lumMod val="65000"/>
                    <a:lumOff val="35000"/>
                  </a:schemeClr>
                </a:solidFill>
                <a:ea typeface="+mn-ea"/>
              </a:rPr>
              <a:t>n</a:t>
            </a:r>
            <a:r>
              <a:rPr lang="en-US" sz="3000" dirty="0">
                <a:solidFill>
                  <a:schemeClr val="tx1">
                    <a:lumMod val="65000"/>
                    <a:lumOff val="35000"/>
                  </a:schemeClr>
                </a:solidFill>
                <a:ea typeface="+mn-ea"/>
              </a:rPr>
              <a:t> a straight line, or a </a:t>
            </a:r>
            <a:r>
              <a:rPr lang="en-US" sz="3000" dirty="0" smtClean="0">
                <a:solidFill>
                  <a:schemeClr val="tx1">
                    <a:lumMod val="65000"/>
                    <a:lumOff val="35000"/>
                  </a:schemeClr>
                </a:solidFill>
                <a:ea typeface="+mn-ea"/>
              </a:rPr>
              <a:t>curve</a:t>
            </a:r>
            <a:r>
              <a:rPr lang="en-US" sz="3000" dirty="0">
                <a:solidFill>
                  <a:schemeClr val="tx1">
                    <a:lumMod val="65000"/>
                    <a:lumOff val="35000"/>
                  </a:schemeClr>
                </a:solidFill>
                <a:ea typeface="+mn-ea"/>
              </a:rPr>
              <a:t>? </a:t>
            </a:r>
          </a:p>
        </p:txBody>
      </p:sp>
      <p:sp>
        <p:nvSpPr>
          <p:cNvPr id="54276" name="Text Box 5"/>
          <p:cNvSpPr txBox="1">
            <a:spLocks noChangeArrowheads="1"/>
          </p:cNvSpPr>
          <p:nvPr/>
        </p:nvSpPr>
        <p:spPr bwMode="auto">
          <a:xfrm>
            <a:off x="4343400" y="8382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pic>
        <p:nvPicPr>
          <p:cNvPr id="54277" name="Picture 6"/>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22238"/>
            <a:ext cx="8229600" cy="8683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Collection of Expressions</a:t>
            </a:r>
          </a:p>
        </p:txBody>
      </p:sp>
      <p:sp>
        <p:nvSpPr>
          <p:cNvPr id="56323" name="Rectangle 3"/>
          <p:cNvSpPr>
            <a:spLocks noGrp="1" noChangeArrowheads="1"/>
          </p:cNvSpPr>
          <p:nvPr>
            <p:ph type="body" idx="1"/>
          </p:nvPr>
        </p:nvSpPr>
        <p:spPr>
          <a:xfrm>
            <a:off x="381000" y="1828800"/>
            <a:ext cx="4592638" cy="3235325"/>
          </a:xfrm>
        </p:spPr>
        <p:txBody>
          <a:bodyPr/>
          <a:lstStyle/>
          <a:p>
            <a:pPr eaLnBrk="1" hangingPunct="1"/>
            <a:r>
              <a:rPr lang="en-US" smtClean="0"/>
              <a:t>Make a collective list of all the expressions that were generated in the groups.</a:t>
            </a:r>
          </a:p>
        </p:txBody>
      </p:sp>
      <p:sp>
        <p:nvSpPr>
          <p:cNvPr id="56324" name="Text Box 5"/>
          <p:cNvSpPr txBox="1">
            <a:spLocks noChangeArrowheads="1"/>
          </p:cNvSpPr>
          <p:nvPr/>
        </p:nvSpPr>
        <p:spPr bwMode="auto">
          <a:xfrm>
            <a:off x="4343400" y="8382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pic>
        <p:nvPicPr>
          <p:cNvPr id="56325" name="Picture 6"/>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122238"/>
            <a:ext cx="8458200" cy="8683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Equivalent Expressions</a:t>
            </a:r>
            <a:endParaRPr lang="en-US" sz="8000">
              <a:solidFill>
                <a:schemeClr val="hlink"/>
              </a:solidFill>
              <a:effectLst>
                <a:outerShdw blurRad="38100" dist="38100" dir="2700000" algn="tl">
                  <a:srgbClr val="C0C0C0"/>
                </a:outerShdw>
              </a:effectLst>
              <a:ea typeface="+mj-ea"/>
            </a:endParaRPr>
          </a:p>
        </p:txBody>
      </p:sp>
      <p:sp>
        <p:nvSpPr>
          <p:cNvPr id="57347" name="Rectangle 3"/>
          <p:cNvSpPr>
            <a:spLocks noGrp="1" noChangeArrowheads="1"/>
          </p:cNvSpPr>
          <p:nvPr>
            <p:ph type="body" idx="1"/>
          </p:nvPr>
        </p:nvSpPr>
        <p:spPr>
          <a:xfrm>
            <a:off x="228600" y="1524000"/>
            <a:ext cx="6553200" cy="3657600"/>
          </a:xfrm>
        </p:spPr>
        <p:txBody>
          <a:bodyPr/>
          <a:lstStyle/>
          <a:p>
            <a:pPr eaLnBrk="1" hangingPunct="1">
              <a:buFont typeface="Wingdings" pitchFamily="2" charset="2"/>
              <a:buNone/>
            </a:pPr>
            <a:r>
              <a:rPr lang="en-US" sz="2800" dirty="0" smtClean="0"/>
              <a:t>Examine the collection of expressions for the tiling problem.</a:t>
            </a:r>
            <a:br>
              <a:rPr lang="en-US" sz="2800" dirty="0" smtClean="0"/>
            </a:br>
            <a:endParaRPr lang="en-US" sz="2800" dirty="0" smtClean="0"/>
          </a:p>
          <a:p>
            <a:pPr eaLnBrk="1" hangingPunct="1"/>
            <a:r>
              <a:rPr lang="en-US" sz="2800" dirty="0" smtClean="0"/>
              <a:t>What are the advantages of each expression?</a:t>
            </a:r>
            <a:br>
              <a:rPr lang="en-US" sz="2800" dirty="0" smtClean="0"/>
            </a:br>
            <a:endParaRPr lang="en-US" sz="2800" dirty="0" smtClean="0"/>
          </a:p>
          <a:p>
            <a:pPr eaLnBrk="1" hangingPunct="1"/>
            <a:r>
              <a:rPr lang="en-US" sz="2800" dirty="0" smtClean="0"/>
              <a:t>Which method was easier to </a:t>
            </a:r>
            <a:r>
              <a:rPr lang="en-US" sz="2800" dirty="0" smtClean="0"/>
              <a:t>compare </a:t>
            </a:r>
            <a:r>
              <a:rPr lang="en-US" sz="2800" dirty="0" smtClean="0"/>
              <a:t>expressions for equivalency:  tables, equations, or graphs?</a:t>
            </a:r>
          </a:p>
        </p:txBody>
      </p:sp>
      <p:sp>
        <p:nvSpPr>
          <p:cNvPr id="57348" name="Text Box 7"/>
          <p:cNvSpPr txBox="1">
            <a:spLocks noChangeArrowheads="1"/>
          </p:cNvSpPr>
          <p:nvPr/>
        </p:nvSpPr>
        <p:spPr bwMode="auto">
          <a:xfrm>
            <a:off x="4343400" y="8382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pic>
        <p:nvPicPr>
          <p:cNvPr id="57349" name="Picture 8"/>
          <p:cNvPicPr>
            <a:picLocks noChangeAspect="1" noChangeArrowheads="1"/>
          </p:cNvPicPr>
          <p:nvPr/>
        </p:nvPicPr>
        <p:blipFill>
          <a:blip r:embed="rId3"/>
          <a:srcRect/>
          <a:stretch>
            <a:fillRect/>
          </a:stretch>
        </p:blipFill>
        <p:spPr bwMode="auto">
          <a:xfrm>
            <a:off x="6781800" y="4038600"/>
            <a:ext cx="2286000" cy="2114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152400"/>
            <a:ext cx="8229600" cy="838200"/>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One Group’s Work</a:t>
            </a:r>
          </a:p>
        </p:txBody>
      </p:sp>
      <p:sp>
        <p:nvSpPr>
          <p:cNvPr id="55299" name="Rectangle 4"/>
          <p:cNvSpPr>
            <a:spLocks noChangeArrowheads="1"/>
          </p:cNvSpPr>
          <p:nvPr/>
        </p:nvSpPr>
        <p:spPr bwMode="auto">
          <a:xfrm>
            <a:off x="7931150" y="5861050"/>
            <a:ext cx="133350" cy="241300"/>
          </a:xfrm>
          <a:prstGeom prst="rect">
            <a:avLst/>
          </a:prstGeom>
          <a:noFill/>
          <a:ln w="9525">
            <a:noFill/>
            <a:miter lim="800000"/>
            <a:headEnd/>
            <a:tailEnd/>
          </a:ln>
        </p:spPr>
        <p:txBody>
          <a:bodyPr wrap="none" lIns="0" tIns="0" rIns="0" bIns="0">
            <a:spAutoFit/>
          </a:bodyPr>
          <a:lstStyle/>
          <a:p>
            <a:r>
              <a:rPr lang="en-US" sz="1300">
                <a:solidFill>
                  <a:srgbClr val="000000"/>
                </a:solidFill>
                <a:latin typeface="Times New Roman" pitchFamily="18" charset="0"/>
                <a:cs typeface="Times New Roman" pitchFamily="18" charset="0"/>
              </a:rPr>
              <a:t> </a:t>
            </a:r>
            <a:endParaRPr lang="en-US" sz="2400">
              <a:latin typeface="Tahoma" pitchFamily="34" charset="0"/>
              <a:cs typeface="Times New Roman" pitchFamily="18" charset="0"/>
            </a:endParaRPr>
          </a:p>
        </p:txBody>
      </p:sp>
      <p:sp>
        <p:nvSpPr>
          <p:cNvPr id="55300" name="Text Box 6"/>
          <p:cNvSpPr txBox="1">
            <a:spLocks noChangeArrowheads="1"/>
          </p:cNvSpPr>
          <p:nvPr/>
        </p:nvSpPr>
        <p:spPr bwMode="auto">
          <a:xfrm>
            <a:off x="7010400" y="5867400"/>
            <a:ext cx="1371600" cy="304800"/>
          </a:xfrm>
          <a:prstGeom prst="rect">
            <a:avLst/>
          </a:prstGeom>
          <a:noFill/>
          <a:ln w="9525">
            <a:noFill/>
            <a:miter lim="800000"/>
            <a:headEnd/>
            <a:tailEnd/>
          </a:ln>
        </p:spPr>
        <p:txBody>
          <a:bodyPr>
            <a:spAutoFit/>
          </a:bodyPr>
          <a:lstStyle/>
          <a:p>
            <a:r>
              <a:rPr lang="en-US" sz="1400">
                <a:latin typeface="Tahoma" pitchFamily="34" charset="0"/>
                <a:cs typeface="Times New Roman" pitchFamily="18" charset="0"/>
              </a:rPr>
              <a:t>From CMP</a:t>
            </a:r>
          </a:p>
        </p:txBody>
      </p:sp>
      <p:grpSp>
        <p:nvGrpSpPr>
          <p:cNvPr id="2" name="Group 7"/>
          <p:cNvGrpSpPr>
            <a:grpSpLocks/>
          </p:cNvGrpSpPr>
          <p:nvPr/>
        </p:nvGrpSpPr>
        <p:grpSpPr bwMode="auto">
          <a:xfrm>
            <a:off x="533400" y="1219200"/>
            <a:ext cx="8077200" cy="4876800"/>
            <a:chOff x="528" y="1248"/>
            <a:chExt cx="4704" cy="2771"/>
          </a:xfrm>
        </p:grpSpPr>
        <p:pic>
          <p:nvPicPr>
            <p:cNvPr id="55303" name="Picture 8"/>
            <p:cNvPicPr>
              <a:picLocks noChangeAspect="1" noChangeArrowheads="1"/>
            </p:cNvPicPr>
            <p:nvPr/>
          </p:nvPicPr>
          <p:blipFill>
            <a:blip r:embed="rId3"/>
            <a:srcRect/>
            <a:stretch>
              <a:fillRect/>
            </a:stretch>
          </p:blipFill>
          <p:spPr bwMode="auto">
            <a:xfrm>
              <a:off x="672" y="1248"/>
              <a:ext cx="4560" cy="2771"/>
            </a:xfrm>
            <a:prstGeom prst="rect">
              <a:avLst/>
            </a:prstGeom>
            <a:noFill/>
            <a:ln w="9525">
              <a:noFill/>
              <a:miter lim="800000"/>
              <a:headEnd/>
              <a:tailEnd/>
            </a:ln>
          </p:spPr>
        </p:pic>
        <p:sp>
          <p:nvSpPr>
            <p:cNvPr id="55304" name="Text Box 9"/>
            <p:cNvSpPr txBox="1">
              <a:spLocks noChangeArrowheads="1"/>
            </p:cNvSpPr>
            <p:nvPr/>
          </p:nvSpPr>
          <p:spPr bwMode="auto">
            <a:xfrm>
              <a:off x="528" y="1392"/>
              <a:ext cx="240" cy="260"/>
            </a:xfrm>
            <a:prstGeom prst="rect">
              <a:avLst/>
            </a:prstGeom>
            <a:solidFill>
              <a:schemeClr val="bg1"/>
            </a:solidFill>
            <a:ln w="9525">
              <a:noFill/>
              <a:miter lim="800000"/>
              <a:headEnd/>
              <a:tailEnd/>
            </a:ln>
          </p:spPr>
          <p:txBody>
            <a:bodyPr>
              <a:spAutoFit/>
            </a:bodyPr>
            <a:lstStyle/>
            <a:p>
              <a:pPr>
                <a:spcBef>
                  <a:spcPct val="50000"/>
                </a:spcBef>
              </a:pPr>
              <a:endParaRPr lang="en-US" sz="2400">
                <a:latin typeface="Tahoma" pitchFamily="34" charset="0"/>
                <a:cs typeface="Times New Roman" pitchFamily="18" charset="0"/>
              </a:endParaRPr>
            </a:p>
          </p:txBody>
        </p:sp>
      </p:grpSp>
      <p:sp>
        <p:nvSpPr>
          <p:cNvPr id="55302" name="Text Box 10"/>
          <p:cNvSpPr txBox="1">
            <a:spLocks noChangeArrowheads="1"/>
          </p:cNvSpPr>
          <p:nvPr/>
        </p:nvSpPr>
        <p:spPr bwMode="auto">
          <a:xfrm>
            <a:off x="4343400" y="8382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28600" y="0"/>
            <a:ext cx="8686800" cy="1554163"/>
          </a:xfrm>
        </p:spPr>
        <p:txBody>
          <a:bodyPr rtlCol="0">
            <a:normAutofit/>
          </a:bodyPr>
          <a:lstStyle/>
          <a:p>
            <a:pPr eaLnBrk="1" fontAlgn="auto" hangingPunct="1">
              <a:spcAft>
                <a:spcPts val="0"/>
              </a:spcAft>
              <a:defRPr/>
            </a:pPr>
            <a:r>
              <a:rPr lang="en-US" dirty="0">
                <a:effectLst>
                  <a:outerShdw blurRad="38100" dist="38100" dir="2700000" algn="tl">
                    <a:srgbClr val="C0C0C0"/>
                  </a:outerShdw>
                </a:effectLst>
                <a:ea typeface="+mj-ea"/>
              </a:rPr>
              <a:t>Looking </a:t>
            </a:r>
            <a:r>
              <a:rPr lang="en-US" dirty="0" smtClean="0">
                <a:effectLst>
                  <a:outerShdw blurRad="38100" dist="38100" dir="2700000" algn="tl">
                    <a:srgbClr val="C0C0C0"/>
                  </a:outerShdw>
                </a:effectLst>
                <a:ea typeface="+mj-ea"/>
              </a:rPr>
              <a:t>through </a:t>
            </a:r>
            <a:br>
              <a:rPr lang="en-US" dirty="0" smtClean="0">
                <a:effectLst>
                  <a:outerShdw blurRad="38100" dist="38100" dir="2700000" algn="tl">
                    <a:srgbClr val="C0C0C0"/>
                  </a:outerShdw>
                </a:effectLst>
                <a:ea typeface="+mj-ea"/>
              </a:rPr>
            </a:br>
            <a:r>
              <a:rPr lang="en-US" dirty="0" smtClean="0">
                <a:effectLst>
                  <a:outerShdw blurRad="38100" dist="38100" dir="2700000" algn="tl">
                    <a:srgbClr val="C0C0C0"/>
                  </a:outerShdw>
                </a:effectLst>
                <a:ea typeface="+mj-ea"/>
              </a:rPr>
              <a:t>Teacher </a:t>
            </a:r>
            <a:r>
              <a:rPr lang="en-US" dirty="0">
                <a:effectLst>
                  <a:outerShdw blurRad="38100" dist="38100" dir="2700000" algn="tl">
                    <a:srgbClr val="C0C0C0"/>
                  </a:outerShdw>
                </a:effectLst>
                <a:ea typeface="+mj-ea"/>
              </a:rPr>
              <a:t>Lenses</a:t>
            </a:r>
          </a:p>
        </p:txBody>
      </p:sp>
      <p:sp>
        <p:nvSpPr>
          <p:cNvPr id="109571" name="Rectangle 3"/>
          <p:cNvSpPr>
            <a:spLocks noGrp="1" noChangeArrowheads="1"/>
          </p:cNvSpPr>
          <p:nvPr>
            <p:ph type="body" idx="1"/>
          </p:nvPr>
        </p:nvSpPr>
        <p:spPr>
          <a:xfrm>
            <a:off x="228600" y="2133600"/>
            <a:ext cx="6705600" cy="3962400"/>
          </a:xfrm>
        </p:spPr>
        <p:txBody>
          <a:bodyPr rtlCol="0">
            <a:normAutofit lnSpcReduction="10000"/>
          </a:bodyPr>
          <a:lstStyle/>
          <a:p>
            <a:pPr eaLnBrk="1" fontAlgn="auto" hangingPunct="1">
              <a:spcAft>
                <a:spcPts val="0"/>
              </a:spcAft>
              <a:buFont typeface="Arial"/>
              <a:buChar char="•"/>
              <a:defRPr/>
            </a:pPr>
            <a:r>
              <a:rPr lang="en-US">
                <a:solidFill>
                  <a:schemeClr val="tx1">
                    <a:lumMod val="65000"/>
                    <a:lumOff val="35000"/>
                  </a:schemeClr>
                </a:solidFill>
                <a:ea typeface="+mn-ea"/>
              </a:rPr>
              <a:t>How would you characterize the level of this task: High or low cognitive demand?</a:t>
            </a:r>
          </a:p>
          <a:p>
            <a:pPr eaLnBrk="1" fontAlgn="auto" hangingPunct="1">
              <a:spcBef>
                <a:spcPct val="50000"/>
              </a:spcBef>
              <a:spcAft>
                <a:spcPts val="0"/>
              </a:spcAft>
              <a:buFont typeface="Arial"/>
              <a:buChar char="•"/>
              <a:defRPr/>
            </a:pPr>
            <a:r>
              <a:rPr lang="en-US">
                <a:solidFill>
                  <a:schemeClr val="tx1">
                    <a:lumMod val="65000"/>
                    <a:lumOff val="35000"/>
                  </a:schemeClr>
                </a:solidFill>
                <a:ea typeface="+mn-ea"/>
              </a:rPr>
              <a:t>What mathematical ideas are embedded in the task?</a:t>
            </a:r>
          </a:p>
          <a:p>
            <a:pPr eaLnBrk="1" fontAlgn="auto" hangingPunct="1">
              <a:spcBef>
                <a:spcPct val="50000"/>
              </a:spcBef>
              <a:spcAft>
                <a:spcPts val="0"/>
              </a:spcAft>
              <a:buFont typeface="Arial"/>
              <a:buChar char="•"/>
              <a:defRPr/>
            </a:pPr>
            <a:r>
              <a:rPr lang="en-US">
                <a:solidFill>
                  <a:schemeClr val="tx1">
                    <a:lumMod val="65000"/>
                    <a:lumOff val="35000"/>
                  </a:schemeClr>
                </a:solidFill>
                <a:ea typeface="+mn-ea"/>
              </a:rPr>
              <a:t>What makes this worthwhile mathematics?</a:t>
            </a:r>
          </a:p>
        </p:txBody>
      </p:sp>
      <p:pic>
        <p:nvPicPr>
          <p:cNvPr id="58372" name="Picture 4" descr="OldSchool02"/>
          <p:cNvPicPr>
            <a:picLocks noChangeAspect="1" noChangeArrowheads="1"/>
          </p:cNvPicPr>
          <p:nvPr/>
        </p:nvPicPr>
        <p:blipFill>
          <a:blip r:embed="rId3"/>
          <a:srcRect/>
          <a:stretch>
            <a:fillRect/>
          </a:stretch>
        </p:blipFill>
        <p:spPr bwMode="auto">
          <a:xfrm>
            <a:off x="6172200" y="3886200"/>
            <a:ext cx="2743200" cy="2141538"/>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95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95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95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ctrTitle"/>
          </p:nvPr>
        </p:nvSpPr>
        <p:spPr>
          <a:xfrm>
            <a:off x="457200" y="914400"/>
            <a:ext cx="3352800" cy="4114800"/>
          </a:xfrm>
        </p:spPr>
        <p:txBody>
          <a:bodyPr rtlCol="0">
            <a:normAutofit/>
          </a:bodyPr>
          <a:lstStyle/>
          <a:p>
            <a:pPr algn="l" eaLnBrk="1" fontAlgn="auto" hangingPunct="1">
              <a:spcAft>
                <a:spcPts val="0"/>
              </a:spcAft>
              <a:defRPr/>
            </a:pPr>
            <a:r>
              <a:rPr lang="en-US" sz="4800">
                <a:solidFill>
                  <a:srgbClr val="6A8DB6"/>
                </a:solidFill>
                <a:effectLst>
                  <a:outerShdw blurRad="38100" dist="38100" dir="2700000" algn="tl">
                    <a:srgbClr val="C0C0C0"/>
                  </a:outerShdw>
                </a:effectLst>
                <a:ea typeface="+mj-ea"/>
              </a:rPr>
              <a:t>A </a:t>
            </a:r>
            <a:br>
              <a:rPr lang="en-US" sz="4800">
                <a:solidFill>
                  <a:srgbClr val="6A8DB6"/>
                </a:solidFill>
                <a:effectLst>
                  <a:outerShdw blurRad="38100" dist="38100" dir="2700000" algn="tl">
                    <a:srgbClr val="C0C0C0"/>
                  </a:outerShdw>
                </a:effectLst>
                <a:ea typeface="+mj-ea"/>
              </a:rPr>
            </a:br>
            <a:r>
              <a:rPr lang="en-US" sz="4800">
                <a:solidFill>
                  <a:srgbClr val="6A8DB6"/>
                </a:solidFill>
                <a:effectLst>
                  <a:outerShdw blurRad="38100" dist="38100" dir="2700000" algn="tl">
                    <a:srgbClr val="C0C0C0"/>
                  </a:outerShdw>
                </a:effectLst>
                <a:ea typeface="+mj-ea"/>
              </a:rPr>
              <a:t>Different </a:t>
            </a:r>
            <a:br>
              <a:rPr lang="en-US" sz="4800">
                <a:solidFill>
                  <a:srgbClr val="6A8DB6"/>
                </a:solidFill>
                <a:effectLst>
                  <a:outerShdw blurRad="38100" dist="38100" dir="2700000" algn="tl">
                    <a:srgbClr val="C0C0C0"/>
                  </a:outerShdw>
                </a:effectLst>
                <a:ea typeface="+mj-ea"/>
              </a:rPr>
            </a:br>
            <a:r>
              <a:rPr lang="en-US" sz="4800">
                <a:solidFill>
                  <a:srgbClr val="6A8DB6"/>
                </a:solidFill>
                <a:effectLst>
                  <a:outerShdw blurRad="38100" dist="38100" dir="2700000" algn="tl">
                    <a:srgbClr val="C0C0C0"/>
                  </a:outerShdw>
                </a:effectLst>
                <a:ea typeface="+mj-ea"/>
              </a:rPr>
              <a:t>Tiling </a:t>
            </a:r>
            <a:br>
              <a:rPr lang="en-US" sz="4800">
                <a:solidFill>
                  <a:srgbClr val="6A8DB6"/>
                </a:solidFill>
                <a:effectLst>
                  <a:outerShdw blurRad="38100" dist="38100" dir="2700000" algn="tl">
                    <a:srgbClr val="C0C0C0"/>
                  </a:outerShdw>
                </a:effectLst>
                <a:ea typeface="+mj-ea"/>
              </a:rPr>
            </a:br>
            <a:r>
              <a:rPr lang="en-US" sz="4800">
                <a:solidFill>
                  <a:srgbClr val="6A8DB6"/>
                </a:solidFill>
                <a:effectLst>
                  <a:outerShdw blurRad="38100" dist="38100" dir="2700000" algn="tl">
                    <a:srgbClr val="C0C0C0"/>
                  </a:outerShdw>
                </a:effectLst>
                <a:ea typeface="+mj-ea"/>
              </a:rPr>
              <a:t>Pattern</a:t>
            </a:r>
          </a:p>
        </p:txBody>
      </p:sp>
      <p:pic>
        <p:nvPicPr>
          <p:cNvPr id="59395" name="Picture 4"/>
          <p:cNvPicPr>
            <a:picLocks noChangeAspect="1" noChangeArrowheads="1"/>
          </p:cNvPicPr>
          <p:nvPr/>
        </p:nvPicPr>
        <p:blipFill>
          <a:blip r:embed="rId3"/>
          <a:srcRect/>
          <a:stretch>
            <a:fillRect/>
          </a:stretch>
        </p:blipFill>
        <p:spPr bwMode="auto">
          <a:xfrm>
            <a:off x="5029200" y="2133600"/>
            <a:ext cx="3881438" cy="3881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kumimoji="1" lang="en-US">
                <a:effectLst>
                  <a:outerShdw blurRad="38100" dist="38100" dir="2700000" algn="tl">
                    <a:srgbClr val="C0C0C0"/>
                  </a:outerShdw>
                </a:effectLst>
                <a:ea typeface="+mj-ea"/>
                <a:cs typeface="Arial" charset="0"/>
              </a:rPr>
              <a:t>The S-Pattern Task</a:t>
            </a:r>
          </a:p>
        </p:txBody>
      </p:sp>
      <p:graphicFrame>
        <p:nvGraphicFramePr>
          <p:cNvPr id="1026" name="Object 2"/>
          <p:cNvGraphicFramePr>
            <a:graphicFrameLocks noChangeAspect="1"/>
          </p:cNvGraphicFramePr>
          <p:nvPr>
            <p:ph type="body" idx="1"/>
          </p:nvPr>
        </p:nvGraphicFramePr>
        <p:xfrm>
          <a:off x="241300" y="1079500"/>
          <a:ext cx="8674100" cy="2959100"/>
        </p:xfrm>
        <a:graphic>
          <a:graphicData uri="http://schemas.openxmlformats.org/presentationml/2006/ole">
            <p:oleObj spid="_x0000_s101378" name="Document" r:id="rId4" imgW="5901453" imgH="2017026" progId="Word.Document.8">
              <p:embed/>
            </p:oleObj>
          </a:graphicData>
        </a:graphic>
      </p:graphicFrame>
      <p:sp>
        <p:nvSpPr>
          <p:cNvPr id="1028" name="Text Box 4"/>
          <p:cNvSpPr txBox="1">
            <a:spLocks noChangeArrowheads="1"/>
          </p:cNvSpPr>
          <p:nvPr/>
        </p:nvSpPr>
        <p:spPr bwMode="auto">
          <a:xfrm>
            <a:off x="1431925" y="5367338"/>
            <a:ext cx="184150" cy="457200"/>
          </a:xfrm>
          <a:prstGeom prst="rect">
            <a:avLst/>
          </a:prstGeom>
          <a:noFill/>
          <a:ln w="9525">
            <a:noFill/>
            <a:miter lim="800000"/>
            <a:headEnd/>
            <a:tailEnd/>
          </a:ln>
        </p:spPr>
        <p:txBody>
          <a:bodyPr wrap="none">
            <a:spAutoFit/>
          </a:bodyPr>
          <a:lstStyle/>
          <a:p>
            <a:endParaRPr lang="en-US" sz="2400">
              <a:latin typeface="Tahoma" pitchFamily="34" charset="0"/>
              <a:cs typeface="Times New Roman" pitchFamily="18" charset="0"/>
            </a:endParaRPr>
          </a:p>
        </p:txBody>
      </p:sp>
      <p:sp>
        <p:nvSpPr>
          <p:cNvPr id="1029" name="Rectangle 5"/>
          <p:cNvSpPr>
            <a:spLocks noChangeArrowheads="1"/>
          </p:cNvSpPr>
          <p:nvPr/>
        </p:nvSpPr>
        <p:spPr bwMode="auto">
          <a:xfrm>
            <a:off x="304800" y="3810000"/>
            <a:ext cx="8534400" cy="2227263"/>
          </a:xfrm>
          <a:prstGeom prst="rect">
            <a:avLst/>
          </a:prstGeom>
          <a:noFill/>
          <a:ln w="9525">
            <a:noFill/>
            <a:miter lim="800000"/>
            <a:headEnd/>
            <a:tailEnd/>
          </a:ln>
        </p:spPr>
        <p:txBody>
          <a:bodyPr>
            <a:spAutoFit/>
          </a:bodyPr>
          <a:lstStyle/>
          <a:p>
            <a:pPr marL="287338" indent="-287338">
              <a:lnSpc>
                <a:spcPct val="90000"/>
              </a:lnSpc>
              <a:spcBef>
                <a:spcPct val="50000"/>
              </a:spcBef>
              <a:buClr>
                <a:schemeClr val="folHlink"/>
              </a:buClr>
              <a:buSzPct val="60000"/>
              <a:buFont typeface="Wingdings" pitchFamily="2" charset="2"/>
              <a:buChar char="n"/>
            </a:pPr>
            <a:r>
              <a:rPr lang="en-US" sz="2800">
                <a:latin typeface="Century Gothic" pitchFamily="34" charset="0"/>
                <a:cs typeface="Times New Roman" pitchFamily="18" charset="0"/>
              </a:rPr>
              <a:t>Find the number of tiles for the next two figures in the pattern.</a:t>
            </a:r>
          </a:p>
          <a:p>
            <a:pPr marL="287338" indent="-287338">
              <a:lnSpc>
                <a:spcPct val="90000"/>
              </a:lnSpc>
              <a:spcBef>
                <a:spcPct val="50000"/>
              </a:spcBef>
              <a:buClr>
                <a:schemeClr val="folHlink"/>
              </a:buClr>
              <a:buSzPct val="60000"/>
              <a:buFont typeface="Wingdings" pitchFamily="2" charset="2"/>
              <a:buChar char="n"/>
            </a:pPr>
            <a:r>
              <a:rPr lang="en-US" sz="2800">
                <a:latin typeface="Century Gothic" pitchFamily="34" charset="0"/>
                <a:cs typeface="Times New Roman" pitchFamily="18" charset="0"/>
              </a:rPr>
              <a:t>Write as many different equations as you can for the number of tiles needed for any figure in the pattern.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The S-Pattern Task</a:t>
            </a:r>
          </a:p>
        </p:txBody>
      </p:sp>
      <p:sp>
        <p:nvSpPr>
          <p:cNvPr id="60419" name="Rectangle 3"/>
          <p:cNvSpPr>
            <a:spLocks noGrp="1" noChangeArrowheads="1"/>
          </p:cNvSpPr>
          <p:nvPr>
            <p:ph type="body" idx="1"/>
          </p:nvPr>
        </p:nvSpPr>
        <p:spPr>
          <a:xfrm>
            <a:off x="381000" y="1600200"/>
            <a:ext cx="5556250" cy="4114800"/>
          </a:xfrm>
        </p:spPr>
        <p:txBody>
          <a:bodyPr/>
          <a:lstStyle/>
          <a:p>
            <a:pPr eaLnBrk="1" hangingPunct="1">
              <a:lnSpc>
                <a:spcPct val="90000"/>
              </a:lnSpc>
            </a:pPr>
            <a:r>
              <a:rPr lang="en-US" sz="3000" smtClean="0"/>
              <a:t>Make a graph that shows the relationship between the figure number and the number of tiles in the figure.</a:t>
            </a:r>
          </a:p>
          <a:p>
            <a:pPr eaLnBrk="1" hangingPunct="1">
              <a:lnSpc>
                <a:spcPct val="90000"/>
              </a:lnSpc>
              <a:buFont typeface="Wingdings" pitchFamily="2" charset="2"/>
              <a:buNone/>
            </a:pPr>
            <a:endParaRPr lang="en-US" sz="3000" smtClean="0"/>
          </a:p>
          <a:p>
            <a:pPr eaLnBrk="1" hangingPunct="1">
              <a:lnSpc>
                <a:spcPct val="90000"/>
              </a:lnSpc>
            </a:pPr>
            <a:r>
              <a:rPr lang="en-US" sz="3000" smtClean="0"/>
              <a:t>Share your solutions with your group.</a:t>
            </a:r>
          </a:p>
        </p:txBody>
      </p:sp>
      <p:pic>
        <p:nvPicPr>
          <p:cNvPr id="60420" name="Picture 4" descr="math class"/>
          <p:cNvPicPr>
            <a:picLocks noChangeAspect="1" noChangeArrowheads="1"/>
          </p:cNvPicPr>
          <p:nvPr/>
        </p:nvPicPr>
        <p:blipFill>
          <a:blip r:embed="rId3"/>
          <a:srcRect/>
          <a:stretch>
            <a:fillRect/>
          </a:stretch>
        </p:blipFill>
        <p:spPr bwMode="auto">
          <a:xfrm>
            <a:off x="6019800" y="3886200"/>
            <a:ext cx="2838450" cy="2124075"/>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3"/>
          <a:srcRect l="9166" t="26666" r="6667" b="14444"/>
          <a:stretch>
            <a:fillRect/>
          </a:stretch>
        </p:blipFill>
        <p:spPr bwMode="auto">
          <a:xfrm>
            <a:off x="685800" y="1066800"/>
            <a:ext cx="7696200" cy="4038600"/>
          </a:xfrm>
          <a:prstGeom prst="rect">
            <a:avLst/>
          </a:prstGeom>
          <a:noFill/>
          <a:ln w="9525">
            <a:noFill/>
            <a:miter lim="800000"/>
            <a:headEnd/>
            <a:tailEnd/>
          </a:ln>
        </p:spPr>
      </p:pic>
      <p:sp>
        <p:nvSpPr>
          <p:cNvPr id="61443" name="Text Box 3"/>
          <p:cNvSpPr txBox="1">
            <a:spLocks noChangeArrowheads="1"/>
          </p:cNvSpPr>
          <p:nvPr/>
        </p:nvSpPr>
        <p:spPr bwMode="auto">
          <a:xfrm>
            <a:off x="381000" y="5181600"/>
            <a:ext cx="8382000" cy="822325"/>
          </a:xfrm>
          <a:prstGeom prst="rect">
            <a:avLst/>
          </a:prstGeom>
          <a:noFill/>
          <a:ln w="9525">
            <a:noFill/>
            <a:miter lim="800000"/>
            <a:headEnd/>
            <a:tailEnd/>
          </a:ln>
        </p:spPr>
        <p:txBody>
          <a:bodyPr>
            <a:spAutoFit/>
          </a:bodyPr>
          <a:lstStyle/>
          <a:p>
            <a:r>
              <a:rPr lang="en-US" sz="2400">
                <a:latin typeface="Century Gothic" pitchFamily="34" charset="0"/>
                <a:cs typeface="Times New Roman" pitchFamily="18" charset="0"/>
              </a:rPr>
              <a:t>How does the S-Pattern graph compare to the Tiling the Fountain graph?</a:t>
            </a:r>
          </a:p>
        </p:txBody>
      </p:sp>
      <p:sp>
        <p:nvSpPr>
          <p:cNvPr id="61444" name="Text Box 4"/>
          <p:cNvSpPr txBox="1">
            <a:spLocks noChangeArrowheads="1"/>
          </p:cNvSpPr>
          <p:nvPr/>
        </p:nvSpPr>
        <p:spPr bwMode="auto">
          <a:xfrm>
            <a:off x="3733800" y="609600"/>
            <a:ext cx="1828800" cy="457200"/>
          </a:xfrm>
          <a:prstGeom prst="rect">
            <a:avLst/>
          </a:prstGeom>
          <a:noFill/>
          <a:ln w="9525">
            <a:noFill/>
            <a:miter lim="800000"/>
            <a:headEnd/>
            <a:tailEnd/>
          </a:ln>
        </p:spPr>
        <p:txBody>
          <a:bodyPr>
            <a:spAutoFit/>
          </a:bodyPr>
          <a:lstStyle/>
          <a:p>
            <a:pPr>
              <a:spcBef>
                <a:spcPct val="50000"/>
              </a:spcBef>
            </a:pPr>
            <a:endParaRPr lang="en-US" sz="2400">
              <a:latin typeface="Tahoma" pitchFamily="34" charset="0"/>
              <a:cs typeface="Times New Roman" pitchFamily="18" charset="0"/>
            </a:endParaRPr>
          </a:p>
        </p:txBody>
      </p:sp>
      <p:sp>
        <p:nvSpPr>
          <p:cNvPr id="54277" name="Text Box 5"/>
          <p:cNvSpPr txBox="1">
            <a:spLocks noGrp="1" noChangeArrowheads="1"/>
          </p:cNvSpPr>
          <p:nvPr>
            <p:ph type="title"/>
          </p:nvPr>
        </p:nvSpPr>
        <p:spPr>
          <a:xfrm>
            <a:off x="304800" y="152400"/>
            <a:ext cx="8610600" cy="838200"/>
          </a:xfrm>
          <a:solidFill>
            <a:schemeClr val="bg1"/>
          </a:solidFill>
        </p:spPr>
        <p:txBody>
          <a:bodyPr rtlCol="0" anchor="b">
            <a:normAutofit/>
          </a:bodyPr>
          <a:lstStyle/>
          <a:p>
            <a:pPr eaLnBrk="1" fontAlgn="auto" hangingPunct="1">
              <a:spcAft>
                <a:spcPts val="0"/>
              </a:spcAft>
              <a:defRPr/>
            </a:pPr>
            <a:r>
              <a:rPr lang="en-US" dirty="0">
                <a:effectLst>
                  <a:outerShdw blurRad="38100" dist="38100" dir="2700000" algn="tl">
                    <a:srgbClr val="C0C0C0"/>
                  </a:outerShdw>
                </a:effectLst>
                <a:ea typeface="+mj-ea"/>
              </a:rPr>
              <a:t>A Graph of the Pattern</a:t>
            </a:r>
          </a:p>
        </p:txBody>
      </p:sp>
      <p:sp>
        <p:nvSpPr>
          <p:cNvPr id="54279" name="Text Box 7"/>
          <p:cNvSpPr txBox="1">
            <a:spLocks noChangeArrowheads="1"/>
          </p:cNvSpPr>
          <p:nvPr/>
        </p:nvSpPr>
        <p:spPr bwMode="auto">
          <a:xfrm>
            <a:off x="4419600" y="914400"/>
            <a:ext cx="4495800" cy="381000"/>
          </a:xfrm>
          <a:prstGeom prst="rect">
            <a:avLst/>
          </a:prstGeom>
          <a:solidFill>
            <a:schemeClr val="bg1"/>
          </a:solidFill>
          <a:ln w="9525">
            <a:noFill/>
            <a:miter lim="800000"/>
            <a:headEnd/>
            <a:tailEnd/>
          </a:ln>
          <a:effectLst/>
        </p:spPr>
        <p:txBody>
          <a:bodyPr anchor="b"/>
          <a:lstStyle/>
          <a:p>
            <a:pPr fontAlgn="auto">
              <a:spcBef>
                <a:spcPts val="0"/>
              </a:spcBef>
              <a:spcAft>
                <a:spcPts val="0"/>
              </a:spcAft>
              <a:defRPr/>
            </a:pPr>
            <a:r>
              <a:rPr lang="en-US" sz="2200">
                <a:solidFill>
                  <a:srgbClr val="6A8DB6"/>
                </a:solidFill>
                <a:effectLst>
                  <a:outerShdw blurRad="38100" dist="38100" dir="2700000" algn="tl">
                    <a:srgbClr val="C0C0C0"/>
                  </a:outerShdw>
                </a:effectLst>
                <a:latin typeface="Century Gothic" pitchFamily="34" charset="0"/>
              </a:rPr>
              <a:t>The S-Pattern Task</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ph type="chart" idx="1"/>
          </p:nvPr>
        </p:nvGraphicFramePr>
        <p:xfrm>
          <a:off x="533400" y="1127125"/>
          <a:ext cx="8072438" cy="4511675"/>
        </p:xfrm>
        <a:graphic>
          <a:graphicData uri="http://schemas.openxmlformats.org/presentationml/2006/ole">
            <p:oleObj spid="_x0000_s103426" name="Chart" r:id="rId4" imgW="8178800" imgH="4178300" progId="MSGraph.Chart.8">
              <p:embed followColorScheme="full"/>
            </p:oleObj>
          </a:graphicData>
        </a:graphic>
      </p:graphicFrame>
      <p:sp>
        <p:nvSpPr>
          <p:cNvPr id="56326" name="Text Box 6"/>
          <p:cNvSpPr txBox="1">
            <a:spLocks noGrp="1" noChangeArrowheads="1"/>
          </p:cNvSpPr>
          <p:nvPr>
            <p:ph type="title"/>
          </p:nvPr>
        </p:nvSpPr>
        <p:spPr>
          <a:xfrm>
            <a:off x="304800" y="152400"/>
            <a:ext cx="8610600" cy="838200"/>
          </a:xfrm>
          <a:solidFill>
            <a:schemeClr val="bg1"/>
          </a:solidFill>
        </p:spPr>
        <p:txBody>
          <a:bodyPr rtlCol="0" anchor="b">
            <a:normAutofit/>
          </a:bodyPr>
          <a:lstStyle/>
          <a:p>
            <a:pPr eaLnBrk="1" fontAlgn="auto" hangingPunct="1">
              <a:spcAft>
                <a:spcPts val="0"/>
              </a:spcAft>
              <a:defRPr/>
            </a:pPr>
            <a:r>
              <a:rPr lang="en-US">
                <a:effectLst>
                  <a:outerShdw blurRad="38100" dist="38100" dir="2700000" algn="tl">
                    <a:srgbClr val="C0C0C0"/>
                  </a:outerShdw>
                </a:effectLst>
                <a:ea typeface="+mj-ea"/>
              </a:rPr>
              <a:t>Another Graph of the Pattern</a:t>
            </a:r>
          </a:p>
        </p:txBody>
      </p:sp>
      <p:sp>
        <p:nvSpPr>
          <p:cNvPr id="56327" name="Text Box 7"/>
          <p:cNvSpPr txBox="1">
            <a:spLocks noChangeArrowheads="1"/>
          </p:cNvSpPr>
          <p:nvPr/>
        </p:nvSpPr>
        <p:spPr bwMode="auto">
          <a:xfrm>
            <a:off x="4419600" y="914400"/>
            <a:ext cx="4495800" cy="381000"/>
          </a:xfrm>
          <a:prstGeom prst="rect">
            <a:avLst/>
          </a:prstGeom>
          <a:solidFill>
            <a:schemeClr val="bg1"/>
          </a:solidFill>
          <a:ln w="9525">
            <a:noFill/>
            <a:miter lim="800000"/>
            <a:headEnd/>
            <a:tailEnd/>
          </a:ln>
          <a:effectLst/>
        </p:spPr>
        <p:txBody>
          <a:bodyPr anchor="b"/>
          <a:lstStyle/>
          <a:p>
            <a:pPr fontAlgn="auto">
              <a:spcBef>
                <a:spcPts val="0"/>
              </a:spcBef>
              <a:spcAft>
                <a:spcPts val="0"/>
              </a:spcAft>
              <a:defRPr/>
            </a:pPr>
            <a:r>
              <a:rPr lang="en-US" sz="2200">
                <a:solidFill>
                  <a:srgbClr val="6A8DB6"/>
                </a:solidFill>
                <a:effectLst>
                  <a:outerShdw blurRad="38100" dist="38100" dir="2700000" algn="tl">
                    <a:srgbClr val="C0C0C0"/>
                  </a:outerShdw>
                </a:effectLst>
                <a:latin typeface="Century Gothic" pitchFamily="34" charset="0"/>
              </a:rPr>
              <a:t>The S-Pattern Task</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dirty="0" smtClean="0"/>
              <a:t>Day 2 Learning Outcomes</a:t>
            </a:r>
          </a:p>
        </p:txBody>
      </p:sp>
      <p:sp>
        <p:nvSpPr>
          <p:cNvPr id="3" name="Content Placeholder 2"/>
          <p:cNvSpPr>
            <a:spLocks noGrp="1"/>
          </p:cNvSpPr>
          <p:nvPr>
            <p:ph idx="1"/>
          </p:nvPr>
        </p:nvSpPr>
        <p:spPr/>
        <p:txBody>
          <a:bodyPr rtlCol="0">
            <a:normAutofit fontScale="85000" lnSpcReduction="10000"/>
          </a:bodyPr>
          <a:lstStyle/>
          <a:p>
            <a:pPr eaLnBrk="1" fontAlgn="auto" hangingPunct="1">
              <a:spcAft>
                <a:spcPts val="0"/>
              </a:spcAft>
              <a:buFont typeface="Arial"/>
              <a:buChar char="•"/>
              <a:defRPr/>
            </a:pPr>
            <a:r>
              <a:rPr lang="en-US" dirty="0" smtClean="0">
                <a:solidFill>
                  <a:schemeClr val="tx1">
                    <a:lumMod val="65000"/>
                    <a:lumOff val="35000"/>
                  </a:schemeClr>
                </a:solidFill>
                <a:ea typeface="+mn-ea"/>
              </a:rPr>
              <a:t>Use both real-life and abstract representations to solve problems</a:t>
            </a:r>
          </a:p>
          <a:p>
            <a:pPr eaLnBrk="1" fontAlgn="auto" hangingPunct="1">
              <a:spcAft>
                <a:spcPts val="0"/>
              </a:spcAft>
              <a:buFont typeface="Arial"/>
              <a:buChar char="•"/>
              <a:defRPr/>
            </a:pPr>
            <a:r>
              <a:rPr lang="en-US" dirty="0" smtClean="0">
                <a:solidFill>
                  <a:schemeClr val="tx1">
                    <a:lumMod val="65000"/>
                    <a:lumOff val="35000"/>
                  </a:schemeClr>
                </a:solidFill>
                <a:ea typeface="+mn-ea"/>
              </a:rPr>
              <a:t>Introduce the value of multiple representations: table, picture, equation, graph</a:t>
            </a:r>
          </a:p>
          <a:p>
            <a:pPr eaLnBrk="1" fontAlgn="auto" hangingPunct="1">
              <a:spcAft>
                <a:spcPts val="0"/>
              </a:spcAft>
              <a:buFont typeface="Arial"/>
              <a:buChar char="•"/>
              <a:defRPr/>
            </a:pPr>
            <a:r>
              <a:rPr lang="en-US" dirty="0" smtClean="0">
                <a:solidFill>
                  <a:schemeClr val="tx1">
                    <a:lumMod val="65000"/>
                    <a:lumOff val="35000"/>
                  </a:schemeClr>
                </a:solidFill>
                <a:ea typeface="+mn-ea"/>
              </a:rPr>
              <a:t>Recognize that constant rate of change is a defining characteristic of linear functions </a:t>
            </a:r>
          </a:p>
          <a:p>
            <a:pPr eaLnBrk="1" fontAlgn="auto" hangingPunct="1">
              <a:spcAft>
                <a:spcPts val="0"/>
              </a:spcAft>
              <a:buFont typeface="Arial"/>
              <a:buChar char="•"/>
              <a:defRPr/>
            </a:pPr>
            <a:r>
              <a:rPr lang="en-US" dirty="0" smtClean="0">
                <a:solidFill>
                  <a:schemeClr val="tx1">
                    <a:lumMod val="65000"/>
                    <a:lumOff val="35000"/>
                  </a:schemeClr>
                </a:solidFill>
                <a:ea typeface="+mn-ea"/>
              </a:rPr>
              <a:t>Investigate what can be learned from analyzing students’ work</a:t>
            </a:r>
          </a:p>
          <a:p>
            <a:pPr eaLnBrk="1" fontAlgn="auto" hangingPunct="1">
              <a:spcAft>
                <a:spcPts val="0"/>
              </a:spcAft>
              <a:buFont typeface="Arial"/>
              <a:buChar char="•"/>
              <a:defRPr/>
            </a:pPr>
            <a:r>
              <a:rPr lang="en-US" dirty="0" smtClean="0">
                <a:solidFill>
                  <a:schemeClr val="tx1">
                    <a:lumMod val="65000"/>
                    <a:lumOff val="35000"/>
                  </a:schemeClr>
                </a:solidFill>
                <a:ea typeface="+mn-ea"/>
              </a:rPr>
              <a:t>Solve, analyze, and discuss 4th grade algebraic reasoning </a:t>
            </a:r>
            <a:r>
              <a:rPr lang="en-US" dirty="0" smtClean="0">
                <a:solidFill>
                  <a:schemeClr val="tx1">
                    <a:lumMod val="65000"/>
                    <a:lumOff val="35000"/>
                  </a:schemeClr>
                </a:solidFill>
                <a:ea typeface="+mn-ea"/>
              </a:rPr>
              <a:t>tasks, connection to MS &amp; HS Algebra Tasks</a:t>
            </a:r>
            <a:endParaRPr lang="en-US" dirty="0">
              <a:solidFill>
                <a:schemeClr val="tx1">
                  <a:lumMod val="65000"/>
                  <a:lumOff val="35000"/>
                </a:schemeClr>
              </a:solidFill>
              <a:ea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ph type="chart" idx="1"/>
          </p:nvPr>
        </p:nvGraphicFramePr>
        <p:xfrm>
          <a:off x="762000" y="1339850"/>
          <a:ext cx="7691438" cy="4298950"/>
        </p:xfrm>
        <a:graphic>
          <a:graphicData uri="http://schemas.openxmlformats.org/presentationml/2006/ole">
            <p:oleObj spid="_x0000_s104450" name="Chart" r:id="rId4" imgW="8178800" imgH="4178300" progId="MSGraph.Chart.8">
              <p:embed followColorScheme="full"/>
            </p:oleObj>
          </a:graphicData>
        </a:graphic>
      </p:graphicFrame>
      <p:sp>
        <p:nvSpPr>
          <p:cNvPr id="58372" name="Text Box 4"/>
          <p:cNvSpPr txBox="1">
            <a:spLocks noChangeArrowheads="1"/>
          </p:cNvSpPr>
          <p:nvPr/>
        </p:nvSpPr>
        <p:spPr bwMode="auto">
          <a:xfrm>
            <a:off x="304800" y="152400"/>
            <a:ext cx="8610600" cy="838200"/>
          </a:xfrm>
          <a:prstGeom prst="rect">
            <a:avLst/>
          </a:prstGeom>
          <a:solidFill>
            <a:schemeClr val="bg1"/>
          </a:solidFill>
          <a:ln w="9525">
            <a:noFill/>
            <a:miter lim="800000"/>
            <a:headEnd/>
            <a:tailEnd/>
          </a:ln>
          <a:effectLst/>
        </p:spPr>
        <p:txBody>
          <a:bodyPr anchor="b"/>
          <a:lstStyle/>
          <a:p>
            <a:pPr algn="ctr" fontAlgn="auto">
              <a:spcBef>
                <a:spcPts val="0"/>
              </a:spcBef>
              <a:spcAft>
                <a:spcPts val="0"/>
              </a:spcAft>
              <a:defRPr/>
            </a:pPr>
            <a:r>
              <a:rPr lang="en-US" sz="4400">
                <a:effectLst>
                  <a:outerShdw blurRad="38100" dist="38100" dir="2700000" algn="tl">
                    <a:srgbClr val="C0C0C0"/>
                  </a:outerShdw>
                </a:effectLst>
                <a:latin typeface="Century Gothic" pitchFamily="34" charset="0"/>
              </a:rPr>
              <a:t>A Graph of All Values</a:t>
            </a:r>
          </a:p>
        </p:txBody>
      </p:sp>
      <p:sp>
        <p:nvSpPr>
          <p:cNvPr id="58373" name="Text Box 5"/>
          <p:cNvSpPr txBox="1">
            <a:spLocks noChangeArrowheads="1"/>
          </p:cNvSpPr>
          <p:nvPr/>
        </p:nvSpPr>
        <p:spPr bwMode="auto">
          <a:xfrm>
            <a:off x="4419600" y="914400"/>
            <a:ext cx="4495800" cy="381000"/>
          </a:xfrm>
          <a:prstGeom prst="rect">
            <a:avLst/>
          </a:prstGeom>
          <a:solidFill>
            <a:schemeClr val="bg1"/>
          </a:solidFill>
          <a:ln w="9525">
            <a:noFill/>
            <a:miter lim="800000"/>
            <a:headEnd/>
            <a:tailEnd/>
          </a:ln>
          <a:effectLst/>
        </p:spPr>
        <p:txBody>
          <a:bodyPr anchor="b"/>
          <a:lstStyle/>
          <a:p>
            <a:pPr fontAlgn="auto">
              <a:spcBef>
                <a:spcPts val="0"/>
              </a:spcBef>
              <a:spcAft>
                <a:spcPts val="0"/>
              </a:spcAft>
              <a:defRPr/>
            </a:pPr>
            <a:r>
              <a:rPr lang="en-US" sz="2200">
                <a:solidFill>
                  <a:srgbClr val="6A8DB6"/>
                </a:solidFill>
                <a:effectLst>
                  <a:outerShdw blurRad="38100" dist="38100" dir="2700000" algn="tl">
                    <a:srgbClr val="C0C0C0"/>
                  </a:outerShdw>
                </a:effectLst>
                <a:latin typeface="Century Gothic" pitchFamily="34" charset="0"/>
              </a:rPr>
              <a:t>The S-Pattern Task</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457200" y="152400"/>
            <a:ext cx="8229600" cy="1143000"/>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De-Briefing the S-Pattern Task</a:t>
            </a:r>
          </a:p>
        </p:txBody>
      </p:sp>
      <p:sp>
        <p:nvSpPr>
          <p:cNvPr id="62467" name="Rectangle 3"/>
          <p:cNvSpPr>
            <a:spLocks noGrp="1" noChangeArrowheads="1"/>
          </p:cNvSpPr>
          <p:nvPr>
            <p:ph type="body" idx="1"/>
          </p:nvPr>
        </p:nvSpPr>
        <p:spPr>
          <a:xfrm>
            <a:off x="381000" y="1981200"/>
            <a:ext cx="5562600" cy="3962400"/>
          </a:xfrm>
        </p:spPr>
        <p:txBody>
          <a:bodyPr/>
          <a:lstStyle/>
          <a:p>
            <a:pPr eaLnBrk="1" hangingPunct="1"/>
            <a:r>
              <a:rPr lang="en-US" smtClean="0"/>
              <a:t>Contrast the strategies that were presented.</a:t>
            </a:r>
            <a:br>
              <a:rPr lang="en-US" smtClean="0"/>
            </a:br>
            <a:r>
              <a:rPr lang="en-US" smtClean="0"/>
              <a:t/>
            </a:r>
            <a:br>
              <a:rPr lang="en-US" smtClean="0"/>
            </a:br>
            <a:r>
              <a:rPr lang="en-US" smtClean="0"/>
              <a:t>What were the similarities and what were the differences?</a:t>
            </a:r>
          </a:p>
        </p:txBody>
      </p:sp>
      <p:pic>
        <p:nvPicPr>
          <p:cNvPr id="62468" name="Picture 4" descr="group process"/>
          <p:cNvPicPr>
            <a:picLocks noChangeAspect="1" noChangeArrowheads="1"/>
          </p:cNvPicPr>
          <p:nvPr/>
        </p:nvPicPr>
        <p:blipFill>
          <a:blip r:embed="rId3"/>
          <a:srcRect/>
          <a:stretch>
            <a:fillRect/>
          </a:stretch>
        </p:blipFill>
        <p:spPr bwMode="auto">
          <a:xfrm>
            <a:off x="6172200" y="3775075"/>
            <a:ext cx="2819400" cy="239236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122238"/>
            <a:ext cx="8229600" cy="8683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Comparing the Two Tasks</a:t>
            </a:r>
          </a:p>
        </p:txBody>
      </p:sp>
      <p:sp>
        <p:nvSpPr>
          <p:cNvPr id="63491" name="Rectangle 3"/>
          <p:cNvSpPr>
            <a:spLocks noGrp="1" noChangeArrowheads="1"/>
          </p:cNvSpPr>
          <p:nvPr>
            <p:ph type="body" idx="1"/>
          </p:nvPr>
        </p:nvSpPr>
        <p:spPr>
          <a:xfrm>
            <a:off x="304800" y="1828800"/>
            <a:ext cx="5257800" cy="4267200"/>
          </a:xfrm>
        </p:spPr>
        <p:txBody>
          <a:bodyPr/>
          <a:lstStyle/>
          <a:p>
            <a:pPr eaLnBrk="1" hangingPunct="1"/>
            <a:r>
              <a:rPr lang="en-US" smtClean="0"/>
              <a:t>How are the patterns in tiling and S-pattern the same?</a:t>
            </a:r>
            <a:br>
              <a:rPr lang="en-US" smtClean="0"/>
            </a:br>
            <a:r>
              <a:rPr lang="en-US" smtClean="0"/>
              <a:t/>
            </a:r>
            <a:br>
              <a:rPr lang="en-US" smtClean="0"/>
            </a:br>
            <a:endParaRPr lang="en-US" smtClean="0"/>
          </a:p>
          <a:p>
            <a:pPr eaLnBrk="1" hangingPunct="1"/>
            <a:r>
              <a:rPr lang="en-US" smtClean="0"/>
              <a:t>How are the patterns different?</a:t>
            </a:r>
          </a:p>
        </p:txBody>
      </p:sp>
      <p:pic>
        <p:nvPicPr>
          <p:cNvPr id="63492" name="Picture 4"/>
          <p:cNvPicPr>
            <a:picLocks noChangeAspect="1" noChangeArrowheads="1"/>
          </p:cNvPicPr>
          <p:nvPr/>
        </p:nvPicPr>
        <p:blipFill>
          <a:blip r:embed="rId3"/>
          <a:srcRect/>
          <a:stretch>
            <a:fillRect/>
          </a:stretch>
        </p:blipFill>
        <p:spPr bwMode="auto">
          <a:xfrm>
            <a:off x="5867400" y="2971800"/>
            <a:ext cx="3043238" cy="3043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228600" y="0"/>
            <a:ext cx="8686800" cy="1554163"/>
          </a:xfrm>
        </p:spPr>
        <p:txBody>
          <a:bodyPr rtlCol="0">
            <a:normAutofit/>
          </a:bodyPr>
          <a:lstStyle/>
          <a:p>
            <a:pPr eaLnBrk="1" fontAlgn="auto" hangingPunct="1">
              <a:spcAft>
                <a:spcPts val="0"/>
              </a:spcAft>
              <a:defRPr/>
            </a:pPr>
            <a:r>
              <a:rPr lang="en-US" dirty="0">
                <a:effectLst>
                  <a:outerShdw blurRad="38100" dist="38100" dir="2700000" algn="tl">
                    <a:srgbClr val="C0C0C0"/>
                  </a:outerShdw>
                </a:effectLst>
                <a:ea typeface="+mj-ea"/>
              </a:rPr>
              <a:t>Looking through </a:t>
            </a:r>
            <a:br>
              <a:rPr lang="en-US" dirty="0">
                <a:effectLst>
                  <a:outerShdw blurRad="38100" dist="38100" dir="2700000" algn="tl">
                    <a:srgbClr val="C0C0C0"/>
                  </a:outerShdw>
                </a:effectLst>
                <a:ea typeface="+mj-ea"/>
              </a:rPr>
            </a:br>
            <a:r>
              <a:rPr lang="en-US" dirty="0">
                <a:effectLst>
                  <a:outerShdw blurRad="38100" dist="38100" dir="2700000" algn="tl">
                    <a:srgbClr val="C0C0C0"/>
                  </a:outerShdw>
                </a:effectLst>
                <a:ea typeface="+mj-ea"/>
              </a:rPr>
              <a:t>Teacher Lenses</a:t>
            </a:r>
          </a:p>
        </p:txBody>
      </p:sp>
      <p:sp>
        <p:nvSpPr>
          <p:cNvPr id="113667" name="Rectangle 3"/>
          <p:cNvSpPr>
            <a:spLocks noGrp="1" noChangeArrowheads="1"/>
          </p:cNvSpPr>
          <p:nvPr>
            <p:ph type="body" idx="1"/>
          </p:nvPr>
        </p:nvSpPr>
        <p:spPr>
          <a:xfrm>
            <a:off x="228600" y="2133600"/>
            <a:ext cx="6705600" cy="3962400"/>
          </a:xfrm>
        </p:spPr>
        <p:txBody>
          <a:bodyPr/>
          <a:lstStyle/>
          <a:p>
            <a:pPr eaLnBrk="1" hangingPunct="1"/>
            <a:r>
              <a:rPr lang="en-US" smtClean="0"/>
              <a:t>How would you characterize the level of this task: High or low cognitive demand?</a:t>
            </a:r>
          </a:p>
          <a:p>
            <a:pPr eaLnBrk="1" hangingPunct="1">
              <a:spcBef>
                <a:spcPct val="50000"/>
              </a:spcBef>
            </a:pPr>
            <a:r>
              <a:rPr lang="en-US" smtClean="0"/>
              <a:t>What mathematical ideas are embedded in the task?</a:t>
            </a:r>
          </a:p>
          <a:p>
            <a:pPr eaLnBrk="1" hangingPunct="1">
              <a:spcBef>
                <a:spcPct val="50000"/>
              </a:spcBef>
            </a:pPr>
            <a:r>
              <a:rPr lang="en-US" smtClean="0"/>
              <a:t>What makes this worthwhile mathematics?</a:t>
            </a:r>
          </a:p>
        </p:txBody>
      </p:sp>
      <p:pic>
        <p:nvPicPr>
          <p:cNvPr id="64516" name="Picture 4" descr="OldSchool02"/>
          <p:cNvPicPr>
            <a:picLocks noChangeAspect="1" noChangeArrowheads="1"/>
          </p:cNvPicPr>
          <p:nvPr/>
        </p:nvPicPr>
        <p:blipFill>
          <a:blip r:embed="rId3"/>
          <a:srcRect/>
          <a:stretch>
            <a:fillRect/>
          </a:stretch>
        </p:blipFill>
        <p:spPr bwMode="auto">
          <a:xfrm>
            <a:off x="6172200" y="3886200"/>
            <a:ext cx="2743200" cy="2141538"/>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36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36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36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427038"/>
            <a:ext cx="8229600" cy="792162"/>
          </a:xfrm>
        </p:spPr>
        <p:txBody>
          <a:bodyPr rtlCol="0">
            <a:normAutofit fontScale="90000"/>
          </a:bodyPr>
          <a:lstStyle/>
          <a:p>
            <a:pPr eaLnBrk="1" fontAlgn="auto" hangingPunct="1">
              <a:spcAft>
                <a:spcPts val="0"/>
              </a:spcAft>
              <a:defRPr/>
            </a:pPr>
            <a:r>
              <a:rPr lang="en-US" dirty="0" smtClean="0">
                <a:effectLst>
                  <a:outerShdw blurRad="38100" dist="38100" dir="2700000" algn="tl">
                    <a:srgbClr val="C0C0C0"/>
                  </a:outerShdw>
                </a:effectLst>
                <a:ea typeface="+mj-ea"/>
              </a:rPr>
              <a:t>Why do we want kids to experience Pattern Tasks?</a:t>
            </a:r>
            <a:endParaRPr lang="en-US" dirty="0">
              <a:effectLst>
                <a:outerShdw blurRad="38100" dist="38100" dir="2700000" algn="tl">
                  <a:srgbClr val="C0C0C0"/>
                </a:outerShdw>
              </a:effectLst>
              <a:ea typeface="+mj-ea"/>
            </a:endParaRPr>
          </a:p>
        </p:txBody>
      </p:sp>
      <p:sp>
        <p:nvSpPr>
          <p:cNvPr id="62467" name="Rectangle 3"/>
          <p:cNvSpPr>
            <a:spLocks noGrp="1" noChangeArrowheads="1"/>
          </p:cNvSpPr>
          <p:nvPr>
            <p:ph type="body" idx="1"/>
          </p:nvPr>
        </p:nvSpPr>
        <p:spPr>
          <a:xfrm>
            <a:off x="381000" y="1447800"/>
            <a:ext cx="7543800" cy="4800600"/>
          </a:xfrm>
        </p:spPr>
        <p:txBody>
          <a:bodyPr/>
          <a:lstStyle/>
          <a:p>
            <a:pPr eaLnBrk="1" hangingPunct="1"/>
            <a:r>
              <a:rPr lang="en-US" sz="2800" smtClean="0">
                <a:solidFill>
                  <a:srgbClr val="000000"/>
                </a:solidFill>
                <a:cs typeface="Tahoma" pitchFamily="34" charset="0"/>
              </a:rPr>
              <a:t>Understanding variables</a:t>
            </a:r>
            <a:endParaRPr lang="en-US" sz="2800" smtClean="0"/>
          </a:p>
          <a:p>
            <a:pPr eaLnBrk="1" hangingPunct="1"/>
            <a:r>
              <a:rPr lang="en-US" sz="2800" smtClean="0">
                <a:solidFill>
                  <a:srgbClr val="000000"/>
                </a:solidFill>
                <a:cs typeface="Tahoma" pitchFamily="34" charset="0"/>
              </a:rPr>
              <a:t>Connecting between representations</a:t>
            </a:r>
            <a:endParaRPr lang="en-US" sz="2800" smtClean="0"/>
          </a:p>
          <a:p>
            <a:pPr eaLnBrk="1" hangingPunct="1"/>
            <a:r>
              <a:rPr lang="en-US" sz="2800" smtClean="0">
                <a:solidFill>
                  <a:srgbClr val="000000"/>
                </a:solidFill>
                <a:cs typeface="Tahoma" pitchFamily="34" charset="0"/>
              </a:rPr>
              <a:t>Progressing on standards</a:t>
            </a:r>
            <a:endParaRPr lang="en-US" sz="2800" smtClean="0"/>
          </a:p>
          <a:p>
            <a:pPr eaLnBrk="1" hangingPunct="1"/>
            <a:r>
              <a:rPr lang="en-US" sz="2800" smtClean="0">
                <a:solidFill>
                  <a:srgbClr val="000000"/>
                </a:solidFill>
                <a:cs typeface="Tahoma" pitchFamily="34" charset="0"/>
              </a:rPr>
              <a:t>Using context for working on                functions</a:t>
            </a:r>
            <a:endParaRPr lang="en-US" sz="2800" smtClean="0"/>
          </a:p>
          <a:p>
            <a:pPr eaLnBrk="1" hangingPunct="1"/>
            <a:r>
              <a:rPr lang="en-US" sz="2800" smtClean="0">
                <a:solidFill>
                  <a:srgbClr val="000000"/>
                </a:solidFill>
                <a:cs typeface="Tahoma" pitchFamily="34" charset="0"/>
              </a:rPr>
              <a:t>Starting the problem at                 multiple entry points</a:t>
            </a:r>
            <a:endParaRPr lang="en-US" sz="2800" smtClean="0"/>
          </a:p>
          <a:p>
            <a:pPr eaLnBrk="1" hangingPunct="1"/>
            <a:r>
              <a:rPr lang="en-US" sz="2800" smtClean="0">
                <a:solidFill>
                  <a:srgbClr val="000000"/>
                </a:solidFill>
                <a:cs typeface="Tahoma" pitchFamily="34" charset="0"/>
              </a:rPr>
              <a:t>Finding and comparing                 multiple solutions </a:t>
            </a:r>
            <a:endParaRPr lang="en-US" sz="2800" smtClean="0"/>
          </a:p>
        </p:txBody>
      </p:sp>
      <p:pic>
        <p:nvPicPr>
          <p:cNvPr id="65540" name="Picture 4" descr="school end &amp; softball pals 054"/>
          <p:cNvPicPr>
            <a:picLocks noChangeAspect="1" noChangeArrowheads="1"/>
          </p:cNvPicPr>
          <p:nvPr/>
        </p:nvPicPr>
        <p:blipFill>
          <a:blip r:embed="rId3"/>
          <a:srcRect l="4387" r="4387" b="17625"/>
          <a:stretch>
            <a:fillRect/>
          </a:stretch>
        </p:blipFill>
        <p:spPr bwMode="auto">
          <a:xfrm>
            <a:off x="5791200" y="4003675"/>
            <a:ext cx="3201988" cy="2168525"/>
          </a:xfrm>
          <a:prstGeom prst="rect">
            <a:avLst/>
          </a:prstGeom>
          <a:noFill/>
          <a:ln w="19050">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24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24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24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24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24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24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28600" y="122238"/>
            <a:ext cx="8686800" cy="9445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Connecting Representations</a:t>
            </a:r>
          </a:p>
        </p:txBody>
      </p:sp>
      <p:sp>
        <p:nvSpPr>
          <p:cNvPr id="66563" name="Rectangle 3"/>
          <p:cNvSpPr>
            <a:spLocks noGrp="1" noChangeArrowheads="1"/>
          </p:cNvSpPr>
          <p:nvPr>
            <p:ph type="body" idx="1"/>
          </p:nvPr>
        </p:nvSpPr>
        <p:spPr>
          <a:xfrm>
            <a:off x="228600" y="1752600"/>
            <a:ext cx="5867400" cy="4419600"/>
          </a:xfrm>
        </p:spPr>
        <p:txBody>
          <a:bodyPr/>
          <a:lstStyle/>
          <a:p>
            <a:pPr marL="0" indent="0" eaLnBrk="1" hangingPunct="1">
              <a:buFont typeface="Wingdings" pitchFamily="2" charset="2"/>
              <a:buNone/>
            </a:pPr>
            <a:r>
              <a:rPr lang="en-US" smtClean="0"/>
              <a:t>The learner who can, for a particular mathematical problem, move fluidly among different representations has access to a perspective on the mathematics in the problem that is greater than the perspective any one representation can provide.</a:t>
            </a:r>
            <a:br>
              <a:rPr lang="en-US" smtClean="0"/>
            </a:br>
            <a:r>
              <a:rPr lang="en-US" smtClean="0"/>
              <a:t>                                         </a:t>
            </a:r>
            <a:r>
              <a:rPr lang="en-US" sz="1200" smtClean="0"/>
              <a:t>Driscoll,1999</a:t>
            </a:r>
          </a:p>
        </p:txBody>
      </p:sp>
      <p:pic>
        <p:nvPicPr>
          <p:cNvPr id="66564" name="Picture 4" descr="group process"/>
          <p:cNvPicPr>
            <a:picLocks noChangeAspect="1" noChangeArrowheads="1"/>
          </p:cNvPicPr>
          <p:nvPr/>
        </p:nvPicPr>
        <p:blipFill>
          <a:blip r:embed="rId3"/>
          <a:srcRect/>
          <a:stretch>
            <a:fillRect/>
          </a:stretch>
        </p:blipFill>
        <p:spPr bwMode="auto">
          <a:xfrm>
            <a:off x="6400800" y="3903663"/>
            <a:ext cx="2667000" cy="2263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122238"/>
            <a:ext cx="8229600" cy="9445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Connecting Representations</a:t>
            </a:r>
          </a:p>
        </p:txBody>
      </p:sp>
      <p:sp>
        <p:nvSpPr>
          <p:cNvPr id="67587" name="Rectangle 3"/>
          <p:cNvSpPr>
            <a:spLocks noGrp="1" noChangeArrowheads="1"/>
          </p:cNvSpPr>
          <p:nvPr>
            <p:ph type="body" idx="1"/>
          </p:nvPr>
        </p:nvSpPr>
        <p:spPr>
          <a:xfrm>
            <a:off x="381000" y="1371600"/>
            <a:ext cx="5486400" cy="4800600"/>
          </a:xfrm>
        </p:spPr>
        <p:txBody>
          <a:bodyPr/>
          <a:lstStyle/>
          <a:p>
            <a:pPr marL="0" indent="0" eaLnBrk="1" hangingPunct="1">
              <a:lnSpc>
                <a:spcPct val="90000"/>
              </a:lnSpc>
              <a:buFont typeface="Wingdings" pitchFamily="2" charset="2"/>
              <a:buNone/>
            </a:pPr>
            <a:r>
              <a:rPr lang="en-US" smtClean="0"/>
              <a:t>The nature of the instruction that students receive, in both the representations that are emphasized and the kinds of translation tasks that are presented, may significantly contribute to the difficulties that many students have in connecting equations and graphs.                      </a:t>
            </a:r>
          </a:p>
          <a:p>
            <a:pPr marL="0" indent="0" algn="r" eaLnBrk="1" hangingPunct="1">
              <a:lnSpc>
                <a:spcPct val="90000"/>
              </a:lnSpc>
              <a:buFont typeface="Wingdings" pitchFamily="2" charset="2"/>
              <a:buNone/>
            </a:pPr>
            <a:r>
              <a:rPr lang="en-US" smtClean="0"/>
              <a:t>						 </a:t>
            </a:r>
            <a:r>
              <a:rPr lang="en-US" sz="1200" smtClean="0"/>
              <a:t>Knuth,2000</a:t>
            </a:r>
          </a:p>
        </p:txBody>
      </p:sp>
      <p:pic>
        <p:nvPicPr>
          <p:cNvPr id="67588" name="Picture 4" descr="group process"/>
          <p:cNvPicPr>
            <a:picLocks noChangeAspect="1" noChangeArrowheads="1"/>
          </p:cNvPicPr>
          <p:nvPr/>
        </p:nvPicPr>
        <p:blipFill>
          <a:blip r:embed="rId3"/>
          <a:srcRect/>
          <a:stretch>
            <a:fillRect/>
          </a:stretch>
        </p:blipFill>
        <p:spPr bwMode="auto">
          <a:xfrm>
            <a:off x="6400800" y="3903663"/>
            <a:ext cx="2667000" cy="2263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7200" y="122238"/>
            <a:ext cx="8229600" cy="9445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Connecting Representations</a:t>
            </a:r>
          </a:p>
        </p:txBody>
      </p:sp>
      <p:sp>
        <p:nvSpPr>
          <p:cNvPr id="68611" name="Rectangle 3"/>
          <p:cNvSpPr>
            <a:spLocks noGrp="1" noChangeArrowheads="1"/>
          </p:cNvSpPr>
          <p:nvPr>
            <p:ph type="body" idx="1"/>
          </p:nvPr>
        </p:nvSpPr>
        <p:spPr>
          <a:xfrm>
            <a:off x="381000" y="1371600"/>
            <a:ext cx="5486400" cy="4800600"/>
          </a:xfrm>
        </p:spPr>
        <p:txBody>
          <a:bodyPr/>
          <a:lstStyle/>
          <a:p>
            <a:pPr marL="0" indent="0" eaLnBrk="1" hangingPunct="1">
              <a:lnSpc>
                <a:spcPct val="90000"/>
              </a:lnSpc>
              <a:buFont typeface="Wingdings" pitchFamily="2" charset="2"/>
              <a:buNone/>
            </a:pPr>
            <a:r>
              <a:rPr lang="en-US" smtClean="0"/>
              <a:t>An important aspect of developing a robust understanding of functions means not only knowing which representation is most appropriate for use in different contexts but also being able to move flexibly between different representations in different directions.</a:t>
            </a:r>
            <a:br>
              <a:rPr lang="en-US" smtClean="0"/>
            </a:br>
            <a:r>
              <a:rPr lang="en-US" smtClean="0"/>
              <a:t>                                    						 </a:t>
            </a:r>
            <a:r>
              <a:rPr lang="en-US" sz="1200" smtClean="0"/>
              <a:t>Knuth,2000</a:t>
            </a:r>
          </a:p>
        </p:txBody>
      </p:sp>
      <p:pic>
        <p:nvPicPr>
          <p:cNvPr id="68612" name="Picture 4" descr="group process"/>
          <p:cNvPicPr>
            <a:picLocks noChangeAspect="1" noChangeArrowheads="1"/>
          </p:cNvPicPr>
          <p:nvPr/>
        </p:nvPicPr>
        <p:blipFill>
          <a:blip r:embed="rId3"/>
          <a:srcRect/>
          <a:stretch>
            <a:fillRect/>
          </a:stretch>
        </p:blipFill>
        <p:spPr bwMode="auto">
          <a:xfrm>
            <a:off x="6400800" y="3903663"/>
            <a:ext cx="2667000" cy="2263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body" idx="1"/>
          </p:nvPr>
        </p:nvSpPr>
        <p:spPr>
          <a:xfrm>
            <a:off x="381000" y="1447800"/>
            <a:ext cx="5813425" cy="4495800"/>
          </a:xfrm>
        </p:spPr>
        <p:txBody>
          <a:bodyPr/>
          <a:lstStyle/>
          <a:p>
            <a:pPr marL="0" indent="0">
              <a:buFont typeface="Wingdings" pitchFamily="2" charset="2"/>
              <a:buNone/>
            </a:pPr>
            <a:r>
              <a:rPr kumimoji="1" lang="en-US" smtClean="0">
                <a:cs typeface="Arial" pitchFamily="34" charset="0"/>
              </a:rPr>
              <a:t>As students work with multiple representations of functions - </a:t>
            </a:r>
            <a:r>
              <a:rPr kumimoji="1" lang="en-US" b="1" smtClean="0">
                <a:solidFill>
                  <a:srgbClr val="6BBD46"/>
                </a:solidFill>
                <a:cs typeface="Arial" pitchFamily="34" charset="0"/>
              </a:rPr>
              <a:t>including numeric, graphic, and symbolic</a:t>
            </a:r>
            <a:r>
              <a:rPr kumimoji="1" lang="en-US" smtClean="0">
                <a:cs typeface="Arial" pitchFamily="34" charset="0"/>
              </a:rPr>
              <a:t> - they will develop a more comprehensive understanding of functions.</a:t>
            </a:r>
            <a:r>
              <a:rPr kumimoji="1" lang="en-US" smtClean="0">
                <a:latin typeface="Arial" pitchFamily="34" charset="0"/>
                <a:cs typeface="Arial" pitchFamily="34" charset="0"/>
              </a:rPr>
              <a:t>                                   </a:t>
            </a:r>
          </a:p>
          <a:p>
            <a:pPr marL="0" indent="0" algn="r">
              <a:buFontTx/>
              <a:buNone/>
            </a:pPr>
            <a:r>
              <a:rPr kumimoji="1" lang="en-US" smtClean="0">
                <a:latin typeface="Arial" pitchFamily="34" charset="0"/>
                <a:cs typeface="Arial" pitchFamily="34" charset="0"/>
              </a:rPr>
              <a:t>				</a:t>
            </a:r>
            <a:r>
              <a:rPr kumimoji="1" lang="en-US" sz="1600" smtClean="0">
                <a:latin typeface="Arial" pitchFamily="34" charset="0"/>
                <a:cs typeface="Arial" pitchFamily="34" charset="0"/>
              </a:rPr>
              <a:t>NCTM, 2000, p. 38</a:t>
            </a:r>
          </a:p>
        </p:txBody>
      </p:sp>
      <p:pic>
        <p:nvPicPr>
          <p:cNvPr id="69635" name="Picture 4" descr="group process"/>
          <p:cNvPicPr>
            <a:picLocks noChangeAspect="1" noChangeArrowheads="1"/>
          </p:cNvPicPr>
          <p:nvPr/>
        </p:nvPicPr>
        <p:blipFill>
          <a:blip r:embed="rId3"/>
          <a:srcRect/>
          <a:stretch>
            <a:fillRect/>
          </a:stretch>
        </p:blipFill>
        <p:spPr bwMode="auto">
          <a:xfrm>
            <a:off x="6400800" y="3903663"/>
            <a:ext cx="2667000" cy="2263775"/>
          </a:xfrm>
          <a:prstGeom prst="rect">
            <a:avLst/>
          </a:prstGeom>
          <a:noFill/>
          <a:ln w="9525">
            <a:solidFill>
              <a:schemeClr val="tx1"/>
            </a:solidFill>
            <a:miter lim="800000"/>
            <a:headEnd/>
            <a:tailEnd/>
          </a:ln>
        </p:spPr>
      </p:pic>
      <p:sp>
        <p:nvSpPr>
          <p:cNvPr id="76805" name="Rectangle 5"/>
          <p:cNvSpPr>
            <a:spLocks noChangeArrowheads="1"/>
          </p:cNvSpPr>
          <p:nvPr/>
        </p:nvSpPr>
        <p:spPr bwMode="auto">
          <a:xfrm>
            <a:off x="228600" y="152400"/>
            <a:ext cx="8610600" cy="685800"/>
          </a:xfrm>
          <a:prstGeom prst="rect">
            <a:avLst/>
          </a:prstGeom>
          <a:noFill/>
          <a:ln w="9525">
            <a:noFill/>
            <a:miter lim="800000"/>
            <a:headEnd/>
            <a:tailEnd/>
          </a:ln>
          <a:effectLst/>
        </p:spPr>
        <p:txBody>
          <a:bodyPr anchor="ctr"/>
          <a:lstStyle/>
          <a:p>
            <a:pPr algn="ctr" fontAlgn="auto">
              <a:spcBef>
                <a:spcPts val="0"/>
              </a:spcBef>
              <a:spcAft>
                <a:spcPts val="0"/>
              </a:spcAft>
              <a:defRPr/>
            </a:pPr>
            <a:r>
              <a:rPr kumimoji="1" lang="en-US" sz="4400">
                <a:effectLst>
                  <a:outerShdw blurRad="38100" dist="38100" dir="2700000" algn="tl">
                    <a:srgbClr val="C0C0C0"/>
                  </a:outerShdw>
                </a:effectLst>
                <a:latin typeface="Century Gothic" pitchFamily="34" charset="0"/>
                <a:cs typeface="Arial" charset="0"/>
              </a:rPr>
              <a:t>Linking to Research/Literature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685800" y="152400"/>
            <a:ext cx="7772400" cy="762000"/>
          </a:xfrm>
        </p:spPr>
        <p:txBody>
          <a:bodyPr/>
          <a:lstStyle/>
          <a:p>
            <a:pPr>
              <a:defRPr/>
            </a:pPr>
            <a:r>
              <a:rPr lang="en-US">
                <a:effectLst>
                  <a:outerShdw blurRad="38100" dist="38100" dir="2700000" algn="tl">
                    <a:srgbClr val="C0C0C0"/>
                  </a:outerShdw>
                </a:effectLst>
              </a:rPr>
              <a:t>Analyzing Student Work</a:t>
            </a:r>
          </a:p>
        </p:txBody>
      </p:sp>
      <p:sp>
        <p:nvSpPr>
          <p:cNvPr id="93187" name="Rectangle 3"/>
          <p:cNvSpPr>
            <a:spLocks noGrp="1" noChangeArrowheads="1"/>
          </p:cNvSpPr>
          <p:nvPr>
            <p:ph type="body" idx="1"/>
          </p:nvPr>
        </p:nvSpPr>
        <p:spPr>
          <a:xfrm>
            <a:off x="228600" y="1447800"/>
            <a:ext cx="8763000" cy="4953000"/>
          </a:xfrm>
        </p:spPr>
        <p:txBody>
          <a:bodyPr/>
          <a:lstStyle/>
          <a:p>
            <a:pPr>
              <a:lnSpc>
                <a:spcPct val="90000"/>
              </a:lnSpc>
            </a:pPr>
            <a:r>
              <a:rPr lang="en-US" sz="3000" smtClean="0"/>
              <a:t>Examine each students’ response. </a:t>
            </a:r>
            <a:br>
              <a:rPr lang="en-US" sz="3000" smtClean="0"/>
            </a:br>
            <a:r>
              <a:rPr lang="en-US" sz="3000" smtClean="0"/>
              <a:t>What does it suggest the student understands? Does not understand? Why?</a:t>
            </a:r>
          </a:p>
          <a:p>
            <a:pPr lvl="1">
              <a:lnSpc>
                <a:spcPct val="90000"/>
              </a:lnSpc>
              <a:spcBef>
                <a:spcPct val="50000"/>
              </a:spcBef>
            </a:pPr>
            <a:r>
              <a:rPr lang="en-US" sz="3000" smtClean="0">
                <a:latin typeface="Century Gothic" pitchFamily="34" charset="0"/>
              </a:rPr>
              <a:t>Which response do you think shows the greatest understanding?  Why?</a:t>
            </a:r>
          </a:p>
          <a:p>
            <a:pPr lvl="1">
              <a:lnSpc>
                <a:spcPct val="90000"/>
              </a:lnSpc>
              <a:spcBef>
                <a:spcPct val="50000"/>
              </a:spcBef>
            </a:pPr>
            <a:r>
              <a:rPr lang="en-US" sz="3000" smtClean="0">
                <a:latin typeface="Century Gothic" pitchFamily="34" charset="0"/>
              </a:rPr>
              <a:t>Which response do you think shows the least understanding?  Why?</a:t>
            </a:r>
          </a:p>
          <a:p>
            <a:pPr>
              <a:lnSpc>
                <a:spcPct val="90000"/>
              </a:lnSpc>
              <a:spcBef>
                <a:spcPct val="50000"/>
              </a:spcBef>
            </a:pPr>
            <a:r>
              <a:rPr lang="en-US" sz="3000" smtClean="0"/>
              <a:t>Record your group’s strongest and weakest response on the class recording sheet.</a:t>
            </a:r>
          </a:p>
        </p:txBody>
      </p:sp>
      <p:sp>
        <p:nvSpPr>
          <p:cNvPr id="93188" name="Text Box 4"/>
          <p:cNvSpPr txBox="1">
            <a:spLocks noChangeArrowheads="1"/>
          </p:cNvSpPr>
          <p:nvPr/>
        </p:nvSpPr>
        <p:spPr bwMode="auto">
          <a:xfrm>
            <a:off x="4419600" y="762000"/>
            <a:ext cx="4495800" cy="381000"/>
          </a:xfrm>
          <a:prstGeom prst="rect">
            <a:avLst/>
          </a:prstGeom>
          <a:solidFill>
            <a:schemeClr val="bg1"/>
          </a:solidFill>
          <a:ln w="9525">
            <a:noFill/>
            <a:miter lim="800000"/>
            <a:headEnd/>
            <a:tailEnd/>
          </a:ln>
          <a:effectLst/>
        </p:spPr>
        <p:txBody>
          <a:bodyPr anchor="b"/>
          <a:lstStyle/>
          <a:p>
            <a:pPr>
              <a:defRPr/>
            </a:pPr>
            <a:r>
              <a:rPr lang="en-US" sz="2200">
                <a:solidFill>
                  <a:srgbClr val="6A8DB6"/>
                </a:solidFill>
                <a:effectLst>
                  <a:outerShdw blurRad="38100" dist="38100" dir="2700000" algn="tl">
                    <a:srgbClr val="C0C0C0"/>
                  </a:outerShdw>
                </a:effectLst>
                <a:latin typeface="Century Gothic" pitchFamily="34" charset="0"/>
              </a:rPr>
              <a:t>The S-Pattern Task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318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9318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31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31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dirty="0" smtClean="0"/>
              <a:t>Constructing Worms!!</a:t>
            </a:r>
          </a:p>
        </p:txBody>
      </p:sp>
      <p:sp>
        <p:nvSpPr>
          <p:cNvPr id="48131" name="Content Placeholder 2"/>
          <p:cNvSpPr>
            <a:spLocks noGrp="1"/>
          </p:cNvSpPr>
          <p:nvPr>
            <p:ph idx="1"/>
          </p:nvPr>
        </p:nvSpPr>
        <p:spPr>
          <a:xfrm>
            <a:off x="457200" y="1600201"/>
            <a:ext cx="8229600" cy="1752600"/>
          </a:xfrm>
        </p:spPr>
        <p:txBody>
          <a:bodyPr/>
          <a:lstStyle/>
          <a:p>
            <a:endParaRPr lang="en-US" dirty="0" smtClean="0"/>
          </a:p>
          <a:p>
            <a:pPr>
              <a:buNone/>
            </a:pPr>
            <a:r>
              <a:rPr lang="en-US" dirty="0" smtClean="0"/>
              <a:t>Using </a:t>
            </a:r>
            <a:r>
              <a:rPr lang="en-US" dirty="0" smtClean="0"/>
              <a:t>pattern blocks, construct the following worms shown below.   </a:t>
            </a:r>
          </a:p>
          <a:p>
            <a:pPr eaLnBrk="1" hangingPunct="1">
              <a:buNone/>
            </a:pPr>
            <a:endParaRPr lang="en-US" dirty="0" smtClean="0"/>
          </a:p>
        </p:txBody>
      </p:sp>
      <p:grpSp>
        <p:nvGrpSpPr>
          <p:cNvPr id="31" name="Group 30"/>
          <p:cNvGrpSpPr/>
          <p:nvPr/>
        </p:nvGrpSpPr>
        <p:grpSpPr>
          <a:xfrm>
            <a:off x="4572000" y="3495328"/>
            <a:ext cx="2362200" cy="1305272"/>
            <a:chOff x="5029200" y="3962400"/>
            <a:chExt cx="1828800" cy="924272"/>
          </a:xfrm>
        </p:grpSpPr>
        <p:sp>
          <p:nvSpPr>
            <p:cNvPr id="19" name="Isosceles Triangle 18"/>
            <p:cNvSpPr/>
            <p:nvPr/>
          </p:nvSpPr>
          <p:spPr>
            <a:xfrm rot="16200000">
              <a:off x="5029200" y="41910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Isosceles Triangle 19"/>
            <p:cNvSpPr/>
            <p:nvPr/>
          </p:nvSpPr>
          <p:spPr>
            <a:xfrm rot="10951854">
              <a:off x="5496272" y="4429472"/>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Isosceles Triangle 20"/>
            <p:cNvSpPr/>
            <p:nvPr/>
          </p:nvSpPr>
          <p:spPr>
            <a:xfrm rot="10800000">
              <a:off x="5943600" y="44196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Isosceles Triangle 21"/>
            <p:cNvSpPr/>
            <p:nvPr/>
          </p:nvSpPr>
          <p:spPr>
            <a:xfrm rot="5400000">
              <a:off x="6400800" y="41910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Isosceles Triangle 22"/>
            <p:cNvSpPr/>
            <p:nvPr/>
          </p:nvSpPr>
          <p:spPr>
            <a:xfrm>
              <a:off x="5943600" y="39624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Isosceles Triangle 23"/>
            <p:cNvSpPr/>
            <p:nvPr/>
          </p:nvSpPr>
          <p:spPr>
            <a:xfrm>
              <a:off x="5486400" y="39624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981200" y="3500263"/>
            <a:ext cx="1752601" cy="1286395"/>
            <a:chOff x="1447799" y="3886200"/>
            <a:chExt cx="1371601" cy="924272"/>
          </a:xfrm>
        </p:grpSpPr>
        <p:sp>
          <p:nvSpPr>
            <p:cNvPr id="25" name="Isosceles Triangle 24"/>
            <p:cNvSpPr/>
            <p:nvPr/>
          </p:nvSpPr>
          <p:spPr>
            <a:xfrm rot="16200000">
              <a:off x="1447799" y="41148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Isosceles Triangle 25"/>
            <p:cNvSpPr/>
            <p:nvPr/>
          </p:nvSpPr>
          <p:spPr>
            <a:xfrm rot="5400000">
              <a:off x="2362200" y="4114801"/>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Isosceles Triangle 26"/>
            <p:cNvSpPr/>
            <p:nvPr/>
          </p:nvSpPr>
          <p:spPr>
            <a:xfrm>
              <a:off x="1905000" y="38862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Isosceles Triangle 28"/>
            <p:cNvSpPr/>
            <p:nvPr/>
          </p:nvSpPr>
          <p:spPr>
            <a:xfrm rot="10951854">
              <a:off x="1895128" y="4353272"/>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2" name="TextBox 31"/>
          <p:cNvSpPr txBox="1"/>
          <p:nvPr/>
        </p:nvSpPr>
        <p:spPr>
          <a:xfrm>
            <a:off x="1676400" y="5181600"/>
            <a:ext cx="2362200" cy="369332"/>
          </a:xfrm>
          <a:prstGeom prst="rect">
            <a:avLst/>
          </a:prstGeom>
          <a:noFill/>
        </p:spPr>
        <p:txBody>
          <a:bodyPr wrap="square" rtlCol="0">
            <a:spAutoFit/>
          </a:bodyPr>
          <a:lstStyle/>
          <a:p>
            <a:r>
              <a:rPr lang="en-US" dirty="0" smtClean="0"/>
              <a:t>One Day Old Worm</a:t>
            </a:r>
            <a:endParaRPr lang="en-US" dirty="0"/>
          </a:p>
        </p:txBody>
      </p:sp>
      <p:sp>
        <p:nvSpPr>
          <p:cNvPr id="33" name="TextBox 32"/>
          <p:cNvSpPr txBox="1"/>
          <p:nvPr/>
        </p:nvSpPr>
        <p:spPr>
          <a:xfrm>
            <a:off x="4724400" y="5193268"/>
            <a:ext cx="2362200" cy="369332"/>
          </a:xfrm>
          <a:prstGeom prst="rect">
            <a:avLst/>
          </a:prstGeom>
          <a:noFill/>
        </p:spPr>
        <p:txBody>
          <a:bodyPr wrap="square" rtlCol="0">
            <a:spAutoFit/>
          </a:bodyPr>
          <a:lstStyle/>
          <a:p>
            <a:r>
              <a:rPr lang="en-US" dirty="0" smtClean="0"/>
              <a:t>Two Day Old Worm</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838200" y="1600200"/>
            <a:ext cx="7391400" cy="4114800"/>
          </a:xfrm>
        </p:spPr>
        <p:txBody>
          <a:bodyPr/>
          <a:lstStyle/>
          <a:p>
            <a:r>
              <a:rPr lang="en-US" smtClean="0"/>
              <a:t>What are the characteristics of a response that indicates understanding?</a:t>
            </a:r>
          </a:p>
          <a:p>
            <a:pPr>
              <a:buFont typeface="Wingdings" pitchFamily="2" charset="2"/>
              <a:buNone/>
            </a:pPr>
            <a:r>
              <a:rPr lang="en-US" smtClean="0"/>
              <a:t> </a:t>
            </a:r>
          </a:p>
          <a:p>
            <a:pPr>
              <a:spcBef>
                <a:spcPct val="50000"/>
              </a:spcBef>
            </a:pPr>
            <a:r>
              <a:rPr lang="en-US" smtClean="0"/>
              <a:t>What are the characteristics of a response that indicates a lack of understanding?</a:t>
            </a:r>
          </a:p>
        </p:txBody>
      </p:sp>
      <p:sp>
        <p:nvSpPr>
          <p:cNvPr id="95236" name="Rectangle 4"/>
          <p:cNvSpPr>
            <a:spLocks noChangeArrowheads="1"/>
          </p:cNvSpPr>
          <p:nvPr/>
        </p:nvSpPr>
        <p:spPr bwMode="auto">
          <a:xfrm>
            <a:off x="685800" y="152400"/>
            <a:ext cx="7772400" cy="762000"/>
          </a:xfrm>
          <a:prstGeom prst="rect">
            <a:avLst/>
          </a:prstGeom>
          <a:noFill/>
          <a:ln w="9525">
            <a:noFill/>
            <a:miter lim="800000"/>
            <a:headEnd/>
            <a:tailEnd/>
          </a:ln>
          <a:effectLst/>
        </p:spPr>
        <p:txBody>
          <a:bodyPr anchor="ctr"/>
          <a:lstStyle/>
          <a:p>
            <a:pPr algn="ctr">
              <a:defRPr/>
            </a:pPr>
            <a:r>
              <a:rPr lang="en-US" sz="4400">
                <a:effectLst>
                  <a:outerShdw blurRad="38100" dist="38100" dir="2700000" algn="tl">
                    <a:srgbClr val="C0C0C0"/>
                  </a:outerShdw>
                </a:effectLst>
                <a:latin typeface="Century Gothic" pitchFamily="34" charset="0"/>
              </a:rPr>
              <a:t>Analyzing Student Work</a:t>
            </a:r>
          </a:p>
        </p:txBody>
      </p:sp>
      <p:sp>
        <p:nvSpPr>
          <p:cNvPr id="95238" name="Text Box 6"/>
          <p:cNvSpPr txBox="1">
            <a:spLocks noChangeArrowheads="1"/>
          </p:cNvSpPr>
          <p:nvPr/>
        </p:nvSpPr>
        <p:spPr bwMode="auto">
          <a:xfrm>
            <a:off x="4419600" y="762000"/>
            <a:ext cx="4495800" cy="381000"/>
          </a:xfrm>
          <a:prstGeom prst="rect">
            <a:avLst/>
          </a:prstGeom>
          <a:solidFill>
            <a:schemeClr val="bg1"/>
          </a:solidFill>
          <a:ln w="9525">
            <a:noFill/>
            <a:miter lim="800000"/>
            <a:headEnd/>
            <a:tailEnd/>
          </a:ln>
          <a:effectLst/>
        </p:spPr>
        <p:txBody>
          <a:bodyPr anchor="b"/>
          <a:lstStyle/>
          <a:p>
            <a:pPr>
              <a:defRPr/>
            </a:pPr>
            <a:r>
              <a:rPr lang="en-US" sz="2200">
                <a:solidFill>
                  <a:srgbClr val="6A8DB6"/>
                </a:solidFill>
                <a:effectLst>
                  <a:outerShdw blurRad="38100" dist="38100" dir="2700000" algn="tl">
                    <a:srgbClr val="C0C0C0"/>
                  </a:outerShdw>
                </a:effectLst>
                <a:latin typeface="Century Gothic" pitchFamily="34" charset="0"/>
              </a:rPr>
              <a:t>The S-Pattern Task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52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52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xfrm>
            <a:off x="533400" y="1905000"/>
            <a:ext cx="3429000" cy="2819400"/>
          </a:xfrm>
        </p:spPr>
        <p:txBody>
          <a:bodyPr rtlCol="0">
            <a:normAutofit/>
          </a:bodyPr>
          <a:lstStyle/>
          <a:p>
            <a:pPr eaLnBrk="1" fontAlgn="auto" hangingPunct="1">
              <a:spcAft>
                <a:spcPts val="0"/>
              </a:spcAft>
              <a:buFont typeface="Wingdings" pitchFamily="2" charset="2"/>
              <a:buNone/>
              <a:defRPr/>
            </a:pPr>
            <a:r>
              <a:rPr lang="en-US" sz="4800">
                <a:solidFill>
                  <a:srgbClr val="6A8DB6"/>
                </a:solidFill>
                <a:effectLst>
                  <a:outerShdw blurRad="38100" dist="38100" dir="2700000" algn="tl">
                    <a:srgbClr val="C0C0C0"/>
                  </a:outerShdw>
                </a:effectLst>
                <a:ea typeface="+mn-ea"/>
              </a:rPr>
              <a:t>Examining </a:t>
            </a:r>
          </a:p>
          <a:p>
            <a:pPr eaLnBrk="1" fontAlgn="auto" hangingPunct="1">
              <a:spcAft>
                <a:spcPts val="0"/>
              </a:spcAft>
              <a:buFont typeface="Wingdings" pitchFamily="2" charset="2"/>
              <a:buNone/>
              <a:defRPr/>
            </a:pPr>
            <a:r>
              <a:rPr lang="en-US" sz="4800">
                <a:solidFill>
                  <a:srgbClr val="6A8DB6"/>
                </a:solidFill>
                <a:effectLst>
                  <a:outerShdw blurRad="38100" dist="38100" dir="2700000" algn="tl">
                    <a:srgbClr val="C0C0C0"/>
                  </a:outerShdw>
                </a:effectLst>
                <a:ea typeface="+mn-ea"/>
              </a:rPr>
              <a:t>Linear </a:t>
            </a:r>
          </a:p>
          <a:p>
            <a:pPr eaLnBrk="1" fontAlgn="auto" hangingPunct="1">
              <a:spcAft>
                <a:spcPts val="0"/>
              </a:spcAft>
              <a:buFont typeface="Wingdings" pitchFamily="2" charset="2"/>
              <a:buNone/>
              <a:defRPr/>
            </a:pPr>
            <a:r>
              <a:rPr lang="en-US" sz="4800">
                <a:solidFill>
                  <a:srgbClr val="6A8DB6"/>
                </a:solidFill>
                <a:effectLst>
                  <a:outerShdw blurRad="38100" dist="38100" dir="2700000" algn="tl">
                    <a:srgbClr val="C0C0C0"/>
                  </a:outerShdw>
                </a:effectLst>
                <a:ea typeface="+mn-ea"/>
              </a:rPr>
              <a:t>Functions</a:t>
            </a:r>
          </a:p>
        </p:txBody>
      </p:sp>
      <p:pic>
        <p:nvPicPr>
          <p:cNvPr id="27651" name="Picture 3"/>
          <p:cNvPicPr>
            <a:picLocks noGrp="1" noChangeAspect="1" noChangeArrowheads="1"/>
          </p:cNvPicPr>
          <p:nvPr>
            <p:ph type="title"/>
          </p:nvPr>
        </p:nvPicPr>
        <p:blipFill>
          <a:blip r:embed="rId3"/>
          <a:srcRect/>
          <a:stretch>
            <a:fillRect/>
          </a:stretch>
        </p:blipFill>
        <p:spPr>
          <a:xfrm>
            <a:off x="6227763" y="4144963"/>
            <a:ext cx="2840037" cy="2027237"/>
          </a:xfr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smtClean="0"/>
              <a:t>Roger’s Roofing</a:t>
            </a:r>
          </a:p>
        </p:txBody>
      </p:sp>
      <p:pic>
        <p:nvPicPr>
          <p:cNvPr id="34819" name="Picture 2" descr="C:\Documents and Settings\cmartin.GRREC\Local Settings\Temporary Internet Files\Content.IE5\H8CBTPCX\MCj03543360000[1].wmf"/>
          <p:cNvPicPr>
            <a:picLocks noGrp="1" noChangeAspect="1" noChangeArrowheads="1"/>
          </p:cNvPicPr>
          <p:nvPr>
            <p:ph idx="1"/>
          </p:nvPr>
        </p:nvPicPr>
        <p:blipFill>
          <a:blip r:embed="rId3"/>
          <a:srcRect/>
          <a:stretch>
            <a:fillRect/>
          </a:stretch>
        </p:blipFill>
        <p:spPr>
          <a:xfrm>
            <a:off x="6723063" y="4191000"/>
            <a:ext cx="2420937" cy="2185988"/>
          </a:xfrm>
          <a:noFill/>
        </p:spPr>
      </p:pic>
      <p:sp>
        <p:nvSpPr>
          <p:cNvPr id="34820" name="TextBox 4"/>
          <p:cNvSpPr txBox="1">
            <a:spLocks noChangeArrowheads="1"/>
          </p:cNvSpPr>
          <p:nvPr/>
        </p:nvSpPr>
        <p:spPr bwMode="auto">
          <a:xfrm>
            <a:off x="457200" y="1600200"/>
            <a:ext cx="8229600" cy="3046413"/>
          </a:xfrm>
          <a:prstGeom prst="rect">
            <a:avLst/>
          </a:prstGeom>
          <a:noFill/>
          <a:ln w="9525">
            <a:noFill/>
            <a:miter lim="800000"/>
            <a:headEnd/>
            <a:tailEnd/>
          </a:ln>
        </p:spPr>
        <p:txBody>
          <a:bodyPr>
            <a:spAutoFit/>
          </a:bodyPr>
          <a:lstStyle/>
          <a:p>
            <a:r>
              <a:rPr lang="en-US" sz="2400">
                <a:latin typeface="Century Gothic" pitchFamily="34" charset="0"/>
              </a:rPr>
              <a:t>Roger’s Roofing Company was asked to put shingles on many new garages.  The company decided to start with the smallest garage and continue until they were putting shingles on large business garages.  The first garage took 3 loads of shingles.  The second garage took 5 loads of shingles, and the third garage took 7 loads of shingles.  The fourth garage took 9 loads of shingles.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US" smtClean="0"/>
              <a:t>Roger’s Roofing</a:t>
            </a:r>
          </a:p>
        </p:txBody>
      </p:sp>
      <p:pic>
        <p:nvPicPr>
          <p:cNvPr id="35843" name="Picture 2" descr="C:\Documents and Settings\cmartin.GRREC\Local Settings\Temporary Internet Files\Content.IE5\H8CBTPCX\MCj03543360000[1].wmf"/>
          <p:cNvPicPr>
            <a:picLocks noGrp="1" noChangeAspect="1" noChangeArrowheads="1"/>
          </p:cNvPicPr>
          <p:nvPr>
            <p:ph idx="1"/>
          </p:nvPr>
        </p:nvPicPr>
        <p:blipFill>
          <a:blip r:embed="rId2"/>
          <a:srcRect/>
          <a:stretch>
            <a:fillRect/>
          </a:stretch>
        </p:blipFill>
        <p:spPr>
          <a:xfrm>
            <a:off x="4303713" y="4672013"/>
            <a:ext cx="2419350" cy="2185987"/>
          </a:xfrm>
          <a:noFill/>
        </p:spPr>
      </p:pic>
      <p:sp>
        <p:nvSpPr>
          <p:cNvPr id="5" name="TextBox 4"/>
          <p:cNvSpPr txBox="1">
            <a:spLocks noChangeArrowheads="1"/>
          </p:cNvSpPr>
          <p:nvPr/>
        </p:nvSpPr>
        <p:spPr bwMode="auto">
          <a:xfrm>
            <a:off x="304800" y="1600200"/>
            <a:ext cx="8229600" cy="3540125"/>
          </a:xfrm>
          <a:prstGeom prst="rect">
            <a:avLst/>
          </a:prstGeom>
          <a:noFill/>
          <a:ln w="9525">
            <a:noFill/>
            <a:miter lim="800000"/>
            <a:headEnd/>
            <a:tailEnd/>
          </a:ln>
        </p:spPr>
        <p:txBody>
          <a:bodyPr>
            <a:spAutoFit/>
          </a:bodyPr>
          <a:lstStyle/>
          <a:p>
            <a:pPr>
              <a:buFont typeface="Arial" pitchFamily="34" charset="0"/>
              <a:buChar char="•"/>
            </a:pPr>
            <a:r>
              <a:rPr lang="en-US" sz="2800">
                <a:latin typeface="Century Gothic" pitchFamily="34" charset="0"/>
              </a:rPr>
              <a:t>How many loads of shingles will the fifth garage use?  </a:t>
            </a:r>
          </a:p>
          <a:p>
            <a:pPr>
              <a:buFont typeface="Arial" pitchFamily="34" charset="0"/>
              <a:buChar char="•"/>
            </a:pPr>
            <a:endParaRPr lang="en-US" sz="2800">
              <a:latin typeface="Century Gothic" pitchFamily="34" charset="0"/>
            </a:endParaRPr>
          </a:p>
          <a:p>
            <a:pPr>
              <a:buFont typeface="Arial" pitchFamily="34" charset="0"/>
              <a:buChar char="•"/>
            </a:pPr>
            <a:r>
              <a:rPr lang="en-US" sz="2800">
                <a:latin typeface="Century Gothic" pitchFamily="34" charset="0"/>
              </a:rPr>
              <a:t>How many loads of shingles will the fourteenth garage use?  </a:t>
            </a:r>
          </a:p>
          <a:p>
            <a:pPr>
              <a:buFont typeface="Arial" pitchFamily="34" charset="0"/>
              <a:buChar char="•"/>
            </a:pPr>
            <a:endParaRPr lang="en-US" sz="2800">
              <a:latin typeface="Century Gothic" pitchFamily="34" charset="0"/>
            </a:endParaRPr>
          </a:p>
          <a:p>
            <a:pPr>
              <a:buFont typeface="Arial" pitchFamily="34" charset="0"/>
              <a:buChar char="•"/>
            </a:pPr>
            <a:r>
              <a:rPr lang="en-US" sz="2800">
                <a:latin typeface="Century Gothic" pitchFamily="34" charset="0"/>
              </a:rPr>
              <a:t>How many loads of shingles will the thirty-eighth garage use?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down)">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smtClean="0"/>
              <a:t>Roger’s Roofing</a:t>
            </a:r>
          </a:p>
        </p:txBody>
      </p:sp>
      <p:pic>
        <p:nvPicPr>
          <p:cNvPr id="36867" name="Picture 2" descr="C:\Documents and Settings\cmartin.GRREC\Local Settings\Temporary Internet Files\Content.IE5\H8CBTPCX\MCj03543360000[1].wmf"/>
          <p:cNvPicPr>
            <a:picLocks noGrp="1" noChangeAspect="1" noChangeArrowheads="1"/>
          </p:cNvPicPr>
          <p:nvPr>
            <p:ph idx="1"/>
          </p:nvPr>
        </p:nvPicPr>
        <p:blipFill>
          <a:blip r:embed="rId2"/>
          <a:srcRect/>
          <a:stretch>
            <a:fillRect/>
          </a:stretch>
        </p:blipFill>
        <p:spPr>
          <a:xfrm>
            <a:off x="4303713" y="4672013"/>
            <a:ext cx="2419350" cy="2185987"/>
          </a:xfrm>
          <a:noFill/>
        </p:spPr>
      </p:pic>
      <p:sp>
        <p:nvSpPr>
          <p:cNvPr id="5" name="TextBox 4"/>
          <p:cNvSpPr txBox="1">
            <a:spLocks noChangeArrowheads="1"/>
          </p:cNvSpPr>
          <p:nvPr/>
        </p:nvSpPr>
        <p:spPr bwMode="auto">
          <a:xfrm>
            <a:off x="304800" y="1600200"/>
            <a:ext cx="8229600" cy="2678113"/>
          </a:xfrm>
          <a:prstGeom prst="rect">
            <a:avLst/>
          </a:prstGeom>
          <a:noFill/>
          <a:ln w="9525">
            <a:noFill/>
            <a:miter lim="800000"/>
            <a:headEnd/>
            <a:tailEnd/>
          </a:ln>
        </p:spPr>
        <p:txBody>
          <a:bodyPr>
            <a:spAutoFit/>
          </a:bodyPr>
          <a:lstStyle/>
          <a:p>
            <a:r>
              <a:rPr lang="en-US" sz="2800">
                <a:latin typeface="Century Gothic" pitchFamily="34" charset="0"/>
              </a:rPr>
              <a:t>Each load of shingles cost $120.00.  The business that owns the nineteenth garage has budgeted $5,500.00 to pay for the shingles.  </a:t>
            </a:r>
          </a:p>
          <a:p>
            <a:endParaRPr lang="en-US" sz="2800">
              <a:latin typeface="Century Gothic" pitchFamily="34" charset="0"/>
            </a:endParaRPr>
          </a:p>
          <a:p>
            <a:r>
              <a:rPr lang="en-US" sz="2800">
                <a:latin typeface="Century Gothic" pitchFamily="34" charset="0"/>
              </a:rPr>
              <a:t>Have they budgeted correctly?  </a:t>
            </a:r>
          </a:p>
          <a:p>
            <a:r>
              <a:rPr lang="en-US" sz="2800">
                <a:latin typeface="Century Gothic" pitchFamily="34" charset="0"/>
              </a:rPr>
              <a:t>Show all of your math thinking.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28600" y="228600"/>
            <a:ext cx="8686800" cy="1554163"/>
          </a:xfrm>
        </p:spPr>
        <p:txBody>
          <a:bodyPr rtlCol="0">
            <a:normAutofit/>
          </a:bodyPr>
          <a:lstStyle/>
          <a:p>
            <a:pPr eaLnBrk="1" fontAlgn="auto" hangingPunct="1">
              <a:spcAft>
                <a:spcPts val="0"/>
              </a:spcAft>
              <a:defRPr/>
            </a:pPr>
            <a:r>
              <a:rPr lang="en-US" sz="4000" dirty="0">
                <a:effectLst>
                  <a:outerShdw blurRad="38100" dist="38100" dir="2700000" algn="tl">
                    <a:srgbClr val="C0C0C0"/>
                  </a:outerShdw>
                </a:effectLst>
                <a:ea typeface="+mj-ea"/>
              </a:rPr>
              <a:t>Looking through </a:t>
            </a:r>
            <a:r>
              <a:rPr lang="en-US" sz="4000" dirty="0" smtClean="0">
                <a:effectLst>
                  <a:outerShdw blurRad="38100" dist="38100" dir="2700000" algn="tl">
                    <a:srgbClr val="C0C0C0"/>
                  </a:outerShdw>
                </a:effectLst>
                <a:ea typeface="+mj-ea"/>
              </a:rPr>
              <a:t>Teacher </a:t>
            </a:r>
            <a:r>
              <a:rPr lang="en-US" sz="4000" dirty="0">
                <a:effectLst>
                  <a:outerShdw blurRad="38100" dist="38100" dir="2700000" algn="tl">
                    <a:srgbClr val="C0C0C0"/>
                  </a:outerShdw>
                </a:effectLst>
                <a:ea typeface="+mj-ea"/>
              </a:rPr>
              <a:t>Lenses</a:t>
            </a:r>
          </a:p>
        </p:txBody>
      </p:sp>
      <p:sp>
        <p:nvSpPr>
          <p:cNvPr id="109571" name="Rectangle 3"/>
          <p:cNvSpPr>
            <a:spLocks noGrp="1" noChangeArrowheads="1"/>
          </p:cNvSpPr>
          <p:nvPr>
            <p:ph type="body" idx="1"/>
          </p:nvPr>
        </p:nvSpPr>
        <p:spPr>
          <a:xfrm>
            <a:off x="228600" y="2133600"/>
            <a:ext cx="6705600" cy="3962400"/>
          </a:xfrm>
        </p:spPr>
        <p:txBody>
          <a:bodyPr rtlCol="0">
            <a:normAutofit lnSpcReduction="10000"/>
          </a:bodyPr>
          <a:lstStyle/>
          <a:p>
            <a:pPr eaLnBrk="1" fontAlgn="auto" hangingPunct="1">
              <a:spcAft>
                <a:spcPts val="0"/>
              </a:spcAft>
              <a:buFont typeface="Arial"/>
              <a:buChar char="•"/>
              <a:defRPr/>
            </a:pPr>
            <a:r>
              <a:rPr lang="en-US" dirty="0">
                <a:solidFill>
                  <a:schemeClr val="tx1">
                    <a:lumMod val="65000"/>
                    <a:lumOff val="35000"/>
                  </a:schemeClr>
                </a:solidFill>
                <a:ea typeface="+mn-ea"/>
              </a:rPr>
              <a:t>How would you characterize the level of this task: High or low cognitive demand?</a:t>
            </a:r>
          </a:p>
          <a:p>
            <a:pPr eaLnBrk="1" fontAlgn="auto" hangingPunct="1">
              <a:spcBef>
                <a:spcPct val="50000"/>
              </a:spcBef>
              <a:spcAft>
                <a:spcPts val="0"/>
              </a:spcAft>
              <a:buFont typeface="Arial"/>
              <a:buChar char="•"/>
              <a:defRPr/>
            </a:pPr>
            <a:r>
              <a:rPr lang="en-US" dirty="0">
                <a:solidFill>
                  <a:schemeClr val="tx1">
                    <a:lumMod val="65000"/>
                    <a:lumOff val="35000"/>
                  </a:schemeClr>
                </a:solidFill>
                <a:ea typeface="+mn-ea"/>
              </a:rPr>
              <a:t>What mathematical ideas are embedded in the task?</a:t>
            </a:r>
          </a:p>
          <a:p>
            <a:pPr eaLnBrk="1" fontAlgn="auto" hangingPunct="1">
              <a:spcBef>
                <a:spcPct val="50000"/>
              </a:spcBef>
              <a:spcAft>
                <a:spcPts val="0"/>
              </a:spcAft>
              <a:buFont typeface="Arial"/>
              <a:buChar char="•"/>
              <a:defRPr/>
            </a:pPr>
            <a:r>
              <a:rPr lang="en-US" dirty="0">
                <a:solidFill>
                  <a:schemeClr val="tx1">
                    <a:lumMod val="65000"/>
                    <a:lumOff val="35000"/>
                  </a:schemeClr>
                </a:solidFill>
                <a:ea typeface="+mn-ea"/>
              </a:rPr>
              <a:t>What makes this worthwhile mathematics?</a:t>
            </a:r>
          </a:p>
        </p:txBody>
      </p:sp>
      <p:pic>
        <p:nvPicPr>
          <p:cNvPr id="37892" name="Picture 4" descr="OldSchool02"/>
          <p:cNvPicPr>
            <a:picLocks noChangeAspect="1" noChangeArrowheads="1"/>
          </p:cNvPicPr>
          <p:nvPr/>
        </p:nvPicPr>
        <p:blipFill>
          <a:blip r:embed="rId3"/>
          <a:srcRect/>
          <a:stretch>
            <a:fillRect/>
          </a:stretch>
        </p:blipFill>
        <p:spPr bwMode="auto">
          <a:xfrm>
            <a:off x="6172200" y="3886200"/>
            <a:ext cx="2743200" cy="2141538"/>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95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95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95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Roger’s Roofing</a:t>
            </a:r>
            <a:br>
              <a:rPr lang="en-US" dirty="0" smtClean="0">
                <a:ea typeface="+mj-ea"/>
              </a:rPr>
            </a:br>
            <a:r>
              <a:rPr lang="en-US" dirty="0" smtClean="0">
                <a:ea typeface="+mj-ea"/>
              </a:rPr>
              <a:t>Analyzing Exemplars</a:t>
            </a:r>
            <a:endParaRPr lang="en-US" dirty="0">
              <a:ea typeface="+mj-ea"/>
            </a:endParaRPr>
          </a:p>
        </p:txBody>
      </p:sp>
      <p:pic>
        <p:nvPicPr>
          <p:cNvPr id="38915" name="Picture 2" descr="C:\Documents and Settings\cmartin.GRREC\Local Settings\Temporary Internet Files\Content.IE5\H8CBTPCX\MCj03543360000[1].wmf"/>
          <p:cNvPicPr>
            <a:picLocks noGrp="1" noChangeAspect="1" noChangeArrowheads="1"/>
          </p:cNvPicPr>
          <p:nvPr>
            <p:ph idx="1"/>
          </p:nvPr>
        </p:nvPicPr>
        <p:blipFill>
          <a:blip r:embed="rId2"/>
          <a:srcRect/>
          <a:stretch>
            <a:fillRect/>
          </a:stretch>
        </p:blipFill>
        <p:spPr>
          <a:xfrm>
            <a:off x="4303713" y="4672013"/>
            <a:ext cx="2419350" cy="2185987"/>
          </a:xfrm>
          <a:noFill/>
        </p:spPr>
      </p:pic>
      <p:sp>
        <p:nvSpPr>
          <p:cNvPr id="120835" name="Rectangle 3"/>
          <p:cNvSpPr>
            <a:spLocks noChangeArrowheads="1"/>
          </p:cNvSpPr>
          <p:nvPr/>
        </p:nvSpPr>
        <p:spPr bwMode="auto">
          <a:xfrm>
            <a:off x="457200" y="1633478"/>
            <a:ext cx="82296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n-lt"/>
                <a:ea typeface="Calibri" pitchFamily="34" charset="0"/>
                <a:cs typeface="Times New Roman" pitchFamily="18" charset="0"/>
              </a:rPr>
              <a:t>Roger’s Roofing Company was asked to put shingles on many new garages.  The company decided to start with the smallest garage and continue until they were putting shingles on large business garages.  The first garage took 3 loads of shingles.  The second garage took 5 loads of shingles, and the third garage took 7 loads of shingles.  The fourth garage took 9 loads of shingles.  How many loads of shingles will the fifth garage use?  How many loads of shingles will the fourteenth garage use?  How many loads of shingles will the thirty-eighth garage use?</a:t>
            </a:r>
            <a:endParaRPr kumimoji="0" lang="en-US" sz="2000" b="0" i="0" u="none" strike="noStrike" cap="none" normalizeH="0" baseline="0" dirty="0" smtClean="0">
              <a:ln>
                <a:noFill/>
              </a:ln>
              <a:solidFill>
                <a:schemeClr val="tx1"/>
              </a:solidFill>
              <a:effectLst/>
              <a:latin typeface="+mn-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Roger’s Roofing</a:t>
            </a:r>
            <a:br>
              <a:rPr lang="en-US" dirty="0" smtClean="0">
                <a:ea typeface="+mj-ea"/>
              </a:rPr>
            </a:br>
            <a:r>
              <a:rPr lang="en-US" dirty="0" smtClean="0">
                <a:ea typeface="+mj-ea"/>
              </a:rPr>
              <a:t>Analyzing Exemplars</a:t>
            </a:r>
            <a:endParaRPr lang="en-US" dirty="0">
              <a:ea typeface="+mj-ea"/>
            </a:endParaRPr>
          </a:p>
        </p:txBody>
      </p:sp>
      <p:pic>
        <p:nvPicPr>
          <p:cNvPr id="38915" name="Picture 2" descr="C:\Documents and Settings\cmartin.GRREC\Local Settings\Temporary Internet Files\Content.IE5\H8CBTPCX\MCj03543360000[1].wmf"/>
          <p:cNvPicPr>
            <a:picLocks noGrp="1" noChangeAspect="1" noChangeArrowheads="1"/>
          </p:cNvPicPr>
          <p:nvPr>
            <p:ph idx="1"/>
          </p:nvPr>
        </p:nvPicPr>
        <p:blipFill>
          <a:blip r:embed="rId2"/>
          <a:srcRect/>
          <a:stretch>
            <a:fillRect/>
          </a:stretch>
        </p:blipFill>
        <p:spPr>
          <a:xfrm>
            <a:off x="4303713" y="4672013"/>
            <a:ext cx="2419350" cy="2185987"/>
          </a:xfrm>
          <a:noFill/>
        </p:spPr>
      </p:pic>
      <p:sp>
        <p:nvSpPr>
          <p:cNvPr id="120835" name="Rectangle 3"/>
          <p:cNvSpPr>
            <a:spLocks noChangeArrowheads="1"/>
          </p:cNvSpPr>
          <p:nvPr/>
        </p:nvSpPr>
        <p:spPr bwMode="auto">
          <a:xfrm>
            <a:off x="457200" y="1941255"/>
            <a:ext cx="82296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800" dirty="0" smtClean="0">
                <a:latin typeface="+mn-lt"/>
              </a:rPr>
              <a:t>Each load of shingles cost $120.00.  The business that owns the nineteenth garage has budgeted $5,500.00 to pay for the shingles.  Have they budgeted correctly?  Show all of your math thinking.</a:t>
            </a:r>
            <a:endParaRPr lang="en-US" sz="2800" dirty="0">
              <a:latin typeface="+mn-l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685800" y="152400"/>
            <a:ext cx="7772400" cy="762000"/>
          </a:xfrm>
        </p:spPr>
        <p:txBody>
          <a:bodyPr/>
          <a:lstStyle/>
          <a:p>
            <a:pPr>
              <a:defRPr/>
            </a:pPr>
            <a:r>
              <a:rPr lang="en-US">
                <a:effectLst>
                  <a:outerShdw blurRad="38100" dist="38100" dir="2700000" algn="tl">
                    <a:srgbClr val="C0C0C0"/>
                  </a:outerShdw>
                </a:effectLst>
              </a:rPr>
              <a:t>Analyzing Student Work</a:t>
            </a:r>
          </a:p>
        </p:txBody>
      </p:sp>
      <p:sp>
        <p:nvSpPr>
          <p:cNvPr id="93187" name="Rectangle 3"/>
          <p:cNvSpPr>
            <a:spLocks noGrp="1" noChangeArrowheads="1"/>
          </p:cNvSpPr>
          <p:nvPr>
            <p:ph type="body" idx="1"/>
          </p:nvPr>
        </p:nvSpPr>
        <p:spPr>
          <a:xfrm>
            <a:off x="228600" y="1371600"/>
            <a:ext cx="8763000" cy="4953000"/>
          </a:xfrm>
        </p:spPr>
        <p:txBody>
          <a:bodyPr/>
          <a:lstStyle/>
          <a:p>
            <a:pPr>
              <a:lnSpc>
                <a:spcPct val="90000"/>
              </a:lnSpc>
            </a:pPr>
            <a:r>
              <a:rPr lang="en-US" sz="3000" smtClean="0"/>
              <a:t>Examine each students’ response. </a:t>
            </a:r>
            <a:br>
              <a:rPr lang="en-US" sz="3000" smtClean="0"/>
            </a:br>
            <a:r>
              <a:rPr lang="en-US" sz="3000" smtClean="0"/>
              <a:t>What does it suggest the student understands? Does not understand? Why?</a:t>
            </a:r>
          </a:p>
          <a:p>
            <a:pPr lvl="1">
              <a:lnSpc>
                <a:spcPct val="90000"/>
              </a:lnSpc>
              <a:spcBef>
                <a:spcPct val="50000"/>
              </a:spcBef>
            </a:pPr>
            <a:r>
              <a:rPr lang="en-US" sz="3000" smtClean="0">
                <a:latin typeface="Century Gothic" pitchFamily="34" charset="0"/>
              </a:rPr>
              <a:t>Which response do you think shows the greatest understanding?  Why?</a:t>
            </a:r>
          </a:p>
          <a:p>
            <a:pPr lvl="1">
              <a:lnSpc>
                <a:spcPct val="90000"/>
              </a:lnSpc>
              <a:spcBef>
                <a:spcPct val="50000"/>
              </a:spcBef>
            </a:pPr>
            <a:r>
              <a:rPr lang="en-US" sz="3000" smtClean="0">
                <a:latin typeface="Century Gothic" pitchFamily="34" charset="0"/>
              </a:rPr>
              <a:t>Which response do you think shows the least understanding?  Why?</a:t>
            </a:r>
          </a:p>
          <a:p>
            <a:pPr>
              <a:lnSpc>
                <a:spcPct val="90000"/>
              </a:lnSpc>
              <a:spcBef>
                <a:spcPct val="50000"/>
              </a:spcBef>
            </a:pPr>
            <a:r>
              <a:rPr lang="en-US" sz="3000" smtClean="0"/>
              <a:t>Rank your group’s student responses from strongest to weakest using a 1, 2, 3, and 4 ranking.  1 being greatest understanding.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318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9318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31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31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838200" y="1600200"/>
            <a:ext cx="7391400" cy="4114800"/>
          </a:xfrm>
        </p:spPr>
        <p:txBody>
          <a:bodyPr/>
          <a:lstStyle/>
          <a:p>
            <a:r>
              <a:rPr lang="en-US" smtClean="0"/>
              <a:t>What are the characteristics of a response that indicates understanding?</a:t>
            </a:r>
          </a:p>
          <a:p>
            <a:pPr>
              <a:buFont typeface="Wingdings" pitchFamily="2" charset="2"/>
              <a:buNone/>
            </a:pPr>
            <a:r>
              <a:rPr lang="en-US" smtClean="0"/>
              <a:t> </a:t>
            </a:r>
          </a:p>
          <a:p>
            <a:pPr>
              <a:spcBef>
                <a:spcPct val="50000"/>
              </a:spcBef>
            </a:pPr>
            <a:r>
              <a:rPr lang="en-US" smtClean="0"/>
              <a:t>What are the characteristics of a response that indicates a lack of understanding?</a:t>
            </a:r>
          </a:p>
        </p:txBody>
      </p:sp>
      <p:sp>
        <p:nvSpPr>
          <p:cNvPr id="95236" name="Rectangle 4"/>
          <p:cNvSpPr>
            <a:spLocks noChangeArrowheads="1"/>
          </p:cNvSpPr>
          <p:nvPr/>
        </p:nvSpPr>
        <p:spPr bwMode="auto">
          <a:xfrm>
            <a:off x="685800" y="152400"/>
            <a:ext cx="7772400" cy="762000"/>
          </a:xfrm>
          <a:prstGeom prst="rect">
            <a:avLst/>
          </a:prstGeom>
          <a:noFill/>
          <a:ln w="9525">
            <a:noFill/>
            <a:miter lim="800000"/>
            <a:headEnd/>
            <a:tailEnd/>
          </a:ln>
          <a:effectLst/>
        </p:spPr>
        <p:txBody>
          <a:bodyPr anchor="ctr"/>
          <a:lstStyle/>
          <a:p>
            <a:pPr algn="ctr">
              <a:defRPr/>
            </a:pPr>
            <a:r>
              <a:rPr lang="en-US" sz="4400">
                <a:effectLst>
                  <a:outerShdw blurRad="38100" dist="38100" dir="2700000" algn="tl">
                    <a:srgbClr val="C0C0C0"/>
                  </a:outerShdw>
                </a:effectLst>
                <a:latin typeface="Century Gothic" pitchFamily="34" charset="0"/>
              </a:rPr>
              <a:t>Analyzing Student Work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52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52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dirty="0" smtClean="0"/>
              <a:t>Constructing Worms!!</a:t>
            </a:r>
          </a:p>
        </p:txBody>
      </p:sp>
      <p:grpSp>
        <p:nvGrpSpPr>
          <p:cNvPr id="2" name="Group 30"/>
          <p:cNvGrpSpPr/>
          <p:nvPr/>
        </p:nvGrpSpPr>
        <p:grpSpPr>
          <a:xfrm>
            <a:off x="4598719" y="1736292"/>
            <a:ext cx="2362200" cy="1305272"/>
            <a:chOff x="5029200" y="3962400"/>
            <a:chExt cx="1828800" cy="924272"/>
          </a:xfrm>
        </p:grpSpPr>
        <p:sp>
          <p:nvSpPr>
            <p:cNvPr id="19" name="Isosceles Triangle 18"/>
            <p:cNvSpPr/>
            <p:nvPr/>
          </p:nvSpPr>
          <p:spPr>
            <a:xfrm rot="16200000">
              <a:off x="5029200" y="41910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Isosceles Triangle 19"/>
            <p:cNvSpPr/>
            <p:nvPr/>
          </p:nvSpPr>
          <p:spPr>
            <a:xfrm rot="10951854">
              <a:off x="5496272" y="4429472"/>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Isosceles Triangle 20"/>
            <p:cNvSpPr/>
            <p:nvPr/>
          </p:nvSpPr>
          <p:spPr>
            <a:xfrm rot="10800000">
              <a:off x="5943600" y="44196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Isosceles Triangle 21"/>
            <p:cNvSpPr/>
            <p:nvPr/>
          </p:nvSpPr>
          <p:spPr>
            <a:xfrm rot="5400000">
              <a:off x="6400800" y="41910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Isosceles Triangle 22"/>
            <p:cNvSpPr/>
            <p:nvPr/>
          </p:nvSpPr>
          <p:spPr>
            <a:xfrm>
              <a:off x="5943600" y="39624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Isosceles Triangle 23"/>
            <p:cNvSpPr/>
            <p:nvPr/>
          </p:nvSpPr>
          <p:spPr>
            <a:xfrm>
              <a:off x="5486400" y="39624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 name="Group 29"/>
          <p:cNvGrpSpPr/>
          <p:nvPr/>
        </p:nvGrpSpPr>
        <p:grpSpPr>
          <a:xfrm>
            <a:off x="1981200" y="1752600"/>
            <a:ext cx="1752601" cy="1286395"/>
            <a:chOff x="1447799" y="3886200"/>
            <a:chExt cx="1371601" cy="924272"/>
          </a:xfrm>
        </p:grpSpPr>
        <p:sp>
          <p:nvSpPr>
            <p:cNvPr id="25" name="Isosceles Triangle 24"/>
            <p:cNvSpPr/>
            <p:nvPr/>
          </p:nvSpPr>
          <p:spPr>
            <a:xfrm rot="16200000">
              <a:off x="1447799" y="41148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Isosceles Triangle 25"/>
            <p:cNvSpPr/>
            <p:nvPr/>
          </p:nvSpPr>
          <p:spPr>
            <a:xfrm rot="5400000">
              <a:off x="2362200" y="4114801"/>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Isosceles Triangle 26"/>
            <p:cNvSpPr/>
            <p:nvPr/>
          </p:nvSpPr>
          <p:spPr>
            <a:xfrm>
              <a:off x="1905000" y="3886200"/>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Isosceles Triangle 28"/>
            <p:cNvSpPr/>
            <p:nvPr/>
          </p:nvSpPr>
          <p:spPr>
            <a:xfrm rot="10951854">
              <a:off x="1895128" y="4353272"/>
              <a:ext cx="457200" cy="457200"/>
            </a:xfrm>
            <a:prstGeom prst="triangle">
              <a:avLst/>
            </a:prstGeom>
            <a:solidFill>
              <a:schemeClr val="accent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2" name="TextBox 31"/>
          <p:cNvSpPr txBox="1"/>
          <p:nvPr/>
        </p:nvSpPr>
        <p:spPr>
          <a:xfrm>
            <a:off x="1676400" y="3054288"/>
            <a:ext cx="2362200" cy="369332"/>
          </a:xfrm>
          <a:prstGeom prst="rect">
            <a:avLst/>
          </a:prstGeom>
          <a:noFill/>
        </p:spPr>
        <p:txBody>
          <a:bodyPr wrap="square" rtlCol="0">
            <a:spAutoFit/>
          </a:bodyPr>
          <a:lstStyle/>
          <a:p>
            <a:r>
              <a:rPr lang="en-US" dirty="0" smtClean="0"/>
              <a:t>One Day Old Worm</a:t>
            </a:r>
            <a:endParaRPr lang="en-US" dirty="0"/>
          </a:p>
        </p:txBody>
      </p:sp>
      <p:sp>
        <p:nvSpPr>
          <p:cNvPr id="33" name="TextBox 32"/>
          <p:cNvSpPr txBox="1"/>
          <p:nvPr/>
        </p:nvSpPr>
        <p:spPr>
          <a:xfrm>
            <a:off x="4625438" y="3054288"/>
            <a:ext cx="2362200" cy="369332"/>
          </a:xfrm>
          <a:prstGeom prst="rect">
            <a:avLst/>
          </a:prstGeom>
          <a:noFill/>
        </p:spPr>
        <p:txBody>
          <a:bodyPr wrap="square" rtlCol="0">
            <a:spAutoFit/>
          </a:bodyPr>
          <a:lstStyle/>
          <a:p>
            <a:r>
              <a:rPr lang="en-US" dirty="0" smtClean="0"/>
              <a:t>Two Day Old Worm</a:t>
            </a:r>
            <a:endParaRPr lang="en-US" dirty="0"/>
          </a:p>
        </p:txBody>
      </p:sp>
      <p:sp>
        <p:nvSpPr>
          <p:cNvPr id="18" name="Content Placeholder 17"/>
          <p:cNvSpPr>
            <a:spLocks noGrp="1"/>
          </p:cNvSpPr>
          <p:nvPr>
            <p:ph idx="1"/>
          </p:nvPr>
        </p:nvSpPr>
        <p:spPr>
          <a:xfrm>
            <a:off x="685800" y="3657600"/>
            <a:ext cx="8001000" cy="1900063"/>
          </a:xfrm>
        </p:spPr>
        <p:txBody>
          <a:bodyPr/>
          <a:lstStyle/>
          <a:p>
            <a:pPr>
              <a:buNone/>
            </a:pPr>
            <a:r>
              <a:rPr lang="en-US" sz="2400" dirty="0" smtClean="0"/>
              <a:t>1) How many triangles will be needed to make the next worm?</a:t>
            </a:r>
          </a:p>
          <a:p>
            <a:pPr>
              <a:buNone/>
            </a:pPr>
            <a:r>
              <a:rPr lang="en-US" sz="2400" dirty="0" smtClean="0"/>
              <a:t> </a:t>
            </a:r>
          </a:p>
          <a:p>
            <a:pPr>
              <a:buNone/>
            </a:pPr>
            <a:r>
              <a:rPr lang="en-US" sz="2400" dirty="0" smtClean="0"/>
              <a:t>2) Write a rule representing the relationship between the age of the worm, </a:t>
            </a:r>
            <a:r>
              <a:rPr lang="en-US" sz="2400" b="1" i="1" dirty="0" smtClean="0"/>
              <a:t>w</a:t>
            </a:r>
            <a:r>
              <a:rPr lang="en-US" sz="2400" dirty="0" smtClean="0"/>
              <a:t>, and the number of triangles needed to make the worm, </a:t>
            </a:r>
            <a:r>
              <a:rPr lang="en-US" sz="2400" b="1" i="1" dirty="0" smtClean="0"/>
              <a:t>n</a:t>
            </a:r>
            <a:r>
              <a:rPr lang="en-US" sz="2400" dirty="0" smtClean="0"/>
              <a:t>.</a:t>
            </a:r>
          </a:p>
          <a:p>
            <a:endParaRPr lang="en-US"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4"/>
          <p:cNvSpPr>
            <a:spLocks noChangeArrowheads="1"/>
          </p:cNvSpPr>
          <p:nvPr/>
        </p:nvSpPr>
        <p:spPr bwMode="auto">
          <a:xfrm>
            <a:off x="685800" y="1524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Sample A</a:t>
            </a:r>
            <a:endParaRPr lang="en-US" sz="4400" dirty="0">
              <a:effectLst>
                <a:outerShdw blurRad="38100" dist="38100" dir="2700000" algn="tl">
                  <a:srgbClr val="C0C0C0"/>
                </a:outerShdw>
              </a:effectLst>
              <a:latin typeface="Century Gothic" pitchFamily="34" charset="0"/>
            </a:endParaRPr>
          </a:p>
        </p:txBody>
      </p:sp>
      <p:pic>
        <p:nvPicPr>
          <p:cNvPr id="5" name="Content Placeholder 4"/>
          <p:cNvPicPr>
            <a:picLocks noGrp="1"/>
          </p:cNvPicPr>
          <p:nvPr>
            <p:ph idx="1"/>
          </p:nvPr>
        </p:nvPicPr>
        <p:blipFill>
          <a:blip r:embed="rId3" cstate="print"/>
          <a:srcRect/>
          <a:stretch>
            <a:fillRect/>
          </a:stretch>
        </p:blipFill>
        <p:spPr bwMode="auto">
          <a:xfrm>
            <a:off x="1143000" y="1600200"/>
            <a:ext cx="3992131" cy="4525963"/>
          </a:xfrm>
          <a:prstGeom prst="rect">
            <a:avLst/>
          </a:prstGeom>
          <a:noFill/>
          <a:ln w="9525">
            <a:noFill/>
            <a:miter lim="800000"/>
            <a:headEnd/>
            <a:tailEnd/>
          </a:ln>
        </p:spPr>
      </p:pic>
      <p:pic>
        <p:nvPicPr>
          <p:cNvPr id="6" name="Picture 5"/>
          <p:cNvPicPr/>
          <p:nvPr/>
        </p:nvPicPr>
        <p:blipFill>
          <a:blip r:embed="rId4" cstate="print"/>
          <a:srcRect/>
          <a:stretch>
            <a:fillRect/>
          </a:stretch>
        </p:blipFill>
        <p:spPr bwMode="auto">
          <a:xfrm>
            <a:off x="5486400" y="2743200"/>
            <a:ext cx="1217613" cy="3797300"/>
          </a:xfrm>
          <a:prstGeom prst="rect">
            <a:avLst/>
          </a:prstGeom>
          <a:noFill/>
          <a:ln w="9525">
            <a:noFill/>
            <a:miter lim="800000"/>
            <a:headEnd/>
            <a:tailEnd/>
          </a:ln>
        </p:spPr>
      </p:pic>
      <p:sp>
        <p:nvSpPr>
          <p:cNvPr id="8" name="TextBox 7"/>
          <p:cNvSpPr txBox="1"/>
          <p:nvPr/>
        </p:nvSpPr>
        <p:spPr>
          <a:xfrm>
            <a:off x="3886200" y="4724400"/>
            <a:ext cx="1371600" cy="1200329"/>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4"/>
          <p:cNvSpPr>
            <a:spLocks noChangeArrowheads="1"/>
          </p:cNvSpPr>
          <p:nvPr/>
        </p:nvSpPr>
        <p:spPr bwMode="auto">
          <a:xfrm>
            <a:off x="685800" y="1524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Sample B</a:t>
            </a:r>
            <a:endParaRPr lang="en-US" sz="4400" dirty="0">
              <a:effectLst>
                <a:outerShdw blurRad="38100" dist="38100" dir="2700000" algn="tl">
                  <a:srgbClr val="C0C0C0"/>
                </a:outerShdw>
              </a:effectLst>
              <a:latin typeface="Century Gothic" pitchFamily="34" charset="0"/>
            </a:endParaRPr>
          </a:p>
        </p:txBody>
      </p:sp>
      <p:sp>
        <p:nvSpPr>
          <p:cNvPr id="8" name="TextBox 7"/>
          <p:cNvSpPr txBox="1"/>
          <p:nvPr/>
        </p:nvSpPr>
        <p:spPr>
          <a:xfrm>
            <a:off x="3886200" y="4724400"/>
            <a:ext cx="1371600" cy="1200329"/>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a:p>
        </p:txBody>
      </p:sp>
      <p:pic>
        <p:nvPicPr>
          <p:cNvPr id="9" name="Picture 8"/>
          <p:cNvPicPr/>
          <p:nvPr/>
        </p:nvPicPr>
        <p:blipFill>
          <a:blip r:embed="rId3" cstate="print"/>
          <a:srcRect/>
          <a:stretch>
            <a:fillRect/>
          </a:stretch>
        </p:blipFill>
        <p:spPr bwMode="auto">
          <a:xfrm>
            <a:off x="2438400" y="1676400"/>
            <a:ext cx="3998913" cy="4445000"/>
          </a:xfrm>
          <a:prstGeom prst="rect">
            <a:avLst/>
          </a:prstGeom>
          <a:noFill/>
          <a:ln w="9525">
            <a:noFill/>
            <a:miter lim="800000"/>
            <a:headEnd/>
            <a:tailEnd/>
          </a:ln>
        </p:spPr>
      </p:pic>
      <p:sp>
        <p:nvSpPr>
          <p:cNvPr id="10" name="TextBox 9"/>
          <p:cNvSpPr txBox="1"/>
          <p:nvPr/>
        </p:nvSpPr>
        <p:spPr>
          <a:xfrm>
            <a:off x="4876800" y="3200400"/>
            <a:ext cx="1905000" cy="2031325"/>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4"/>
          <p:cNvSpPr>
            <a:spLocks noChangeArrowheads="1"/>
          </p:cNvSpPr>
          <p:nvPr/>
        </p:nvSpPr>
        <p:spPr bwMode="auto">
          <a:xfrm>
            <a:off x="685800" y="1524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Sample C</a:t>
            </a:r>
            <a:endParaRPr lang="en-US" sz="4400" dirty="0">
              <a:effectLst>
                <a:outerShdw blurRad="38100" dist="38100" dir="2700000" algn="tl">
                  <a:srgbClr val="C0C0C0"/>
                </a:outerShdw>
              </a:effectLst>
              <a:latin typeface="Century Gothic" pitchFamily="34" charset="0"/>
            </a:endParaRPr>
          </a:p>
        </p:txBody>
      </p:sp>
      <p:sp>
        <p:nvSpPr>
          <p:cNvPr id="10" name="TextBox 9"/>
          <p:cNvSpPr txBox="1"/>
          <p:nvPr/>
        </p:nvSpPr>
        <p:spPr>
          <a:xfrm>
            <a:off x="4876800" y="3200400"/>
            <a:ext cx="1905000" cy="2031325"/>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6" name="Picture 5"/>
          <p:cNvPicPr/>
          <p:nvPr/>
        </p:nvPicPr>
        <p:blipFill>
          <a:blip r:embed="rId3" cstate="print"/>
          <a:srcRect/>
          <a:stretch>
            <a:fillRect/>
          </a:stretch>
        </p:blipFill>
        <p:spPr bwMode="auto">
          <a:xfrm>
            <a:off x="990601" y="2114549"/>
            <a:ext cx="3886200" cy="3117175"/>
          </a:xfrm>
          <a:prstGeom prst="rect">
            <a:avLst/>
          </a:prstGeom>
          <a:noFill/>
          <a:ln w="9525">
            <a:noFill/>
            <a:miter lim="800000"/>
            <a:headEnd/>
            <a:tailEnd/>
          </a:ln>
        </p:spPr>
      </p:pic>
      <p:pic>
        <p:nvPicPr>
          <p:cNvPr id="7" name="Picture 6"/>
          <p:cNvPicPr/>
          <p:nvPr/>
        </p:nvPicPr>
        <p:blipFill>
          <a:blip r:embed="rId4" cstate="print"/>
          <a:srcRect/>
          <a:stretch>
            <a:fillRect/>
          </a:stretch>
        </p:blipFill>
        <p:spPr bwMode="auto">
          <a:xfrm>
            <a:off x="4987925" y="2133600"/>
            <a:ext cx="3546475" cy="3441700"/>
          </a:xfrm>
          <a:prstGeom prst="rect">
            <a:avLst/>
          </a:prstGeom>
          <a:noFill/>
          <a:ln w="9525">
            <a:noFill/>
            <a:miter lim="800000"/>
            <a:headEnd/>
            <a:tailEnd/>
          </a:ln>
        </p:spPr>
      </p:pic>
      <p:sp>
        <p:nvSpPr>
          <p:cNvPr id="11" name="TextBox 10"/>
          <p:cNvSpPr txBox="1"/>
          <p:nvPr/>
        </p:nvSpPr>
        <p:spPr>
          <a:xfrm>
            <a:off x="685800" y="4419600"/>
            <a:ext cx="1447800" cy="923330"/>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a:p>
        </p:txBody>
      </p:sp>
      <p:sp>
        <p:nvSpPr>
          <p:cNvPr id="12" name="TextBox 11"/>
          <p:cNvSpPr txBox="1"/>
          <p:nvPr/>
        </p:nvSpPr>
        <p:spPr>
          <a:xfrm>
            <a:off x="3810000" y="4308395"/>
            <a:ext cx="1177925" cy="923329"/>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4"/>
          <p:cNvSpPr>
            <a:spLocks noChangeArrowheads="1"/>
          </p:cNvSpPr>
          <p:nvPr/>
        </p:nvSpPr>
        <p:spPr bwMode="auto">
          <a:xfrm>
            <a:off x="685800" y="1524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Sample D</a:t>
            </a:r>
            <a:endParaRPr lang="en-US" sz="4400" dirty="0">
              <a:effectLst>
                <a:outerShdw blurRad="38100" dist="38100" dir="2700000" algn="tl">
                  <a:srgbClr val="C0C0C0"/>
                </a:outerShdw>
              </a:effectLst>
              <a:latin typeface="Century Gothic" pitchFamily="34" charset="0"/>
            </a:endParaRPr>
          </a:p>
        </p:txBody>
      </p:sp>
      <p:sp>
        <p:nvSpPr>
          <p:cNvPr id="10" name="TextBox 9"/>
          <p:cNvSpPr txBox="1"/>
          <p:nvPr/>
        </p:nvSpPr>
        <p:spPr>
          <a:xfrm>
            <a:off x="4876800" y="3200400"/>
            <a:ext cx="1905000" cy="2031325"/>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8" name="Picture 7"/>
          <p:cNvPicPr/>
          <p:nvPr/>
        </p:nvPicPr>
        <p:blipFill>
          <a:blip r:embed="rId3" cstate="print"/>
          <a:srcRect/>
          <a:stretch>
            <a:fillRect/>
          </a:stretch>
        </p:blipFill>
        <p:spPr bwMode="auto">
          <a:xfrm>
            <a:off x="2819400" y="1524000"/>
            <a:ext cx="3700463" cy="490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smtClean="0"/>
              <a:t>Growing Rhombi</a:t>
            </a:r>
          </a:p>
        </p:txBody>
      </p:sp>
      <p:sp>
        <p:nvSpPr>
          <p:cNvPr id="41987" name="Content Placeholder 2"/>
          <p:cNvSpPr>
            <a:spLocks noGrp="1"/>
          </p:cNvSpPr>
          <p:nvPr>
            <p:ph idx="1"/>
          </p:nvPr>
        </p:nvSpPr>
        <p:spPr/>
        <p:txBody>
          <a:bodyPr/>
          <a:lstStyle/>
          <a:p>
            <a:pPr eaLnBrk="1" hangingPunct="1"/>
            <a:r>
              <a:rPr lang="en-US" smtClean="0"/>
              <a:t>How many rhombus pattern blocks are needed to make each figure?  Complete the chart.</a:t>
            </a:r>
          </a:p>
        </p:txBody>
      </p:sp>
      <p:grpSp>
        <p:nvGrpSpPr>
          <p:cNvPr id="107522" name="Group 2"/>
          <p:cNvGrpSpPr>
            <a:grpSpLocks/>
          </p:cNvGrpSpPr>
          <p:nvPr/>
        </p:nvGrpSpPr>
        <p:grpSpPr bwMode="auto">
          <a:xfrm>
            <a:off x="1693150" y="3656691"/>
            <a:ext cx="843750" cy="1320708"/>
            <a:chOff x="3343" y="2192"/>
            <a:chExt cx="901" cy="1396"/>
          </a:xfrm>
        </p:grpSpPr>
        <p:grpSp>
          <p:nvGrpSpPr>
            <p:cNvPr id="107523" name="Group 3"/>
            <p:cNvGrpSpPr>
              <a:grpSpLocks/>
            </p:cNvGrpSpPr>
            <p:nvPr/>
          </p:nvGrpSpPr>
          <p:grpSpPr bwMode="auto">
            <a:xfrm rot="10800000" flipV="1">
              <a:off x="3344" y="2464"/>
              <a:ext cx="900" cy="870"/>
              <a:chOff x="2625" y="2475"/>
              <a:chExt cx="720" cy="690"/>
            </a:xfrm>
          </p:grpSpPr>
          <p:sp>
            <p:nvSpPr>
              <p:cNvPr id="107524" name="AutoShape 4"/>
              <p:cNvSpPr>
                <a:spLocks noChangeArrowheads="1"/>
              </p:cNvSpPr>
              <p:nvPr/>
            </p:nvSpPr>
            <p:spPr bwMode="auto">
              <a:xfrm>
                <a:off x="2985" y="2715"/>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25" name="AutoShape 5"/>
              <p:cNvSpPr>
                <a:spLocks noChangeArrowheads="1"/>
              </p:cNvSpPr>
              <p:nvPr/>
            </p:nvSpPr>
            <p:spPr bwMode="auto">
              <a:xfrm>
                <a:off x="2625" y="2700"/>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26" name="AutoShape 6"/>
              <p:cNvSpPr>
                <a:spLocks noChangeArrowheads="1"/>
              </p:cNvSpPr>
              <p:nvPr/>
            </p:nvSpPr>
            <p:spPr bwMode="auto">
              <a:xfrm>
                <a:off x="2805" y="2475"/>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07527" name="AutoShape 7"/>
            <p:cNvSpPr>
              <a:spLocks noChangeArrowheads="1"/>
            </p:cNvSpPr>
            <p:nvPr/>
          </p:nvSpPr>
          <p:spPr bwMode="auto">
            <a:xfrm>
              <a:off x="3343" y="2192"/>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28" name="AutoShape 8"/>
            <p:cNvSpPr>
              <a:spLocks noChangeArrowheads="1"/>
            </p:cNvSpPr>
            <p:nvPr/>
          </p:nvSpPr>
          <p:spPr bwMode="auto">
            <a:xfrm>
              <a:off x="3568" y="3045"/>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7529" name="Group 9"/>
          <p:cNvGrpSpPr>
            <a:grpSpLocks/>
          </p:cNvGrpSpPr>
          <p:nvPr/>
        </p:nvGrpSpPr>
        <p:grpSpPr bwMode="auto">
          <a:xfrm>
            <a:off x="3429000" y="3293902"/>
            <a:ext cx="1438274" cy="1724828"/>
            <a:chOff x="5422" y="1996"/>
            <a:chExt cx="1320" cy="1711"/>
          </a:xfrm>
        </p:grpSpPr>
        <p:grpSp>
          <p:nvGrpSpPr>
            <p:cNvPr id="107530" name="Group 10"/>
            <p:cNvGrpSpPr>
              <a:grpSpLocks/>
            </p:cNvGrpSpPr>
            <p:nvPr/>
          </p:nvGrpSpPr>
          <p:grpSpPr bwMode="auto">
            <a:xfrm>
              <a:off x="5422" y="1996"/>
              <a:ext cx="1320" cy="1711"/>
              <a:chOff x="5955" y="2069"/>
              <a:chExt cx="1320" cy="1711"/>
            </a:xfrm>
          </p:grpSpPr>
          <p:grpSp>
            <p:nvGrpSpPr>
              <p:cNvPr id="107531" name="Group 11"/>
              <p:cNvGrpSpPr>
                <a:grpSpLocks/>
              </p:cNvGrpSpPr>
              <p:nvPr/>
            </p:nvGrpSpPr>
            <p:grpSpPr bwMode="auto">
              <a:xfrm>
                <a:off x="5970" y="2612"/>
                <a:ext cx="1305" cy="1168"/>
                <a:chOff x="5025" y="2325"/>
                <a:chExt cx="1080" cy="900"/>
              </a:xfrm>
            </p:grpSpPr>
            <p:sp>
              <p:nvSpPr>
                <p:cNvPr id="107532" name="AutoShape 12"/>
                <p:cNvSpPr>
                  <a:spLocks noChangeArrowheads="1"/>
                </p:cNvSpPr>
                <p:nvPr/>
              </p:nvSpPr>
              <p:spPr bwMode="auto">
                <a:xfrm>
                  <a:off x="5385" y="2325"/>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3" name="AutoShape 13"/>
                <p:cNvSpPr>
                  <a:spLocks noChangeArrowheads="1"/>
                </p:cNvSpPr>
                <p:nvPr/>
              </p:nvSpPr>
              <p:spPr bwMode="auto">
                <a:xfrm>
                  <a:off x="5565" y="2550"/>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4" name="AutoShape 14"/>
                <p:cNvSpPr>
                  <a:spLocks noChangeArrowheads="1"/>
                </p:cNvSpPr>
                <p:nvPr/>
              </p:nvSpPr>
              <p:spPr bwMode="auto">
                <a:xfrm>
                  <a:off x="5745" y="2775"/>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5" name="AutoShape 15"/>
                <p:cNvSpPr>
                  <a:spLocks noChangeArrowheads="1"/>
                </p:cNvSpPr>
                <p:nvPr/>
              </p:nvSpPr>
              <p:spPr bwMode="auto">
                <a:xfrm>
                  <a:off x="5025" y="2775"/>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6" name="AutoShape 16"/>
                <p:cNvSpPr>
                  <a:spLocks noChangeArrowheads="1"/>
                </p:cNvSpPr>
                <p:nvPr/>
              </p:nvSpPr>
              <p:spPr bwMode="auto">
                <a:xfrm>
                  <a:off x="5205" y="2550"/>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07537" name="AutoShape 17"/>
              <p:cNvSpPr>
                <a:spLocks noChangeArrowheads="1"/>
              </p:cNvSpPr>
              <p:nvPr/>
            </p:nvSpPr>
            <p:spPr bwMode="auto">
              <a:xfrm>
                <a:off x="5955" y="2069"/>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8" name="AutoShape 18"/>
              <p:cNvSpPr>
                <a:spLocks noChangeArrowheads="1"/>
              </p:cNvSpPr>
              <p:nvPr/>
            </p:nvSpPr>
            <p:spPr bwMode="auto">
              <a:xfrm>
                <a:off x="6173" y="2345"/>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07539" name="AutoShape 19"/>
            <p:cNvSpPr>
              <a:spLocks noChangeArrowheads="1"/>
            </p:cNvSpPr>
            <p:nvPr/>
          </p:nvSpPr>
          <p:spPr bwMode="auto">
            <a:xfrm>
              <a:off x="5857" y="3123"/>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7540" name="Group 20"/>
          <p:cNvGrpSpPr>
            <a:grpSpLocks/>
          </p:cNvGrpSpPr>
          <p:nvPr/>
        </p:nvGrpSpPr>
        <p:grpSpPr bwMode="auto">
          <a:xfrm>
            <a:off x="5791200" y="2819400"/>
            <a:ext cx="1954502" cy="2899593"/>
            <a:chOff x="7638" y="1868"/>
            <a:chExt cx="1742" cy="2304"/>
          </a:xfrm>
        </p:grpSpPr>
        <p:grpSp>
          <p:nvGrpSpPr>
            <p:cNvPr id="107541" name="Group 21"/>
            <p:cNvGrpSpPr>
              <a:grpSpLocks/>
            </p:cNvGrpSpPr>
            <p:nvPr/>
          </p:nvGrpSpPr>
          <p:grpSpPr bwMode="auto">
            <a:xfrm>
              <a:off x="7638" y="1868"/>
              <a:ext cx="1742" cy="2304"/>
              <a:chOff x="8910" y="1772"/>
              <a:chExt cx="1742" cy="2304"/>
            </a:xfrm>
          </p:grpSpPr>
          <p:grpSp>
            <p:nvGrpSpPr>
              <p:cNvPr id="107542" name="Group 22"/>
              <p:cNvGrpSpPr>
                <a:grpSpLocks/>
              </p:cNvGrpSpPr>
              <p:nvPr/>
            </p:nvGrpSpPr>
            <p:grpSpPr bwMode="auto">
              <a:xfrm>
                <a:off x="8927" y="2591"/>
                <a:ext cx="1725" cy="1485"/>
                <a:chOff x="7815" y="2055"/>
                <a:chExt cx="1425" cy="1125"/>
              </a:xfrm>
            </p:grpSpPr>
            <p:sp>
              <p:nvSpPr>
                <p:cNvPr id="107543" name="AutoShape 23"/>
                <p:cNvSpPr>
                  <a:spLocks noChangeArrowheads="1"/>
                </p:cNvSpPr>
                <p:nvPr/>
              </p:nvSpPr>
              <p:spPr bwMode="auto">
                <a:xfrm>
                  <a:off x="8340" y="2055"/>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44" name="AutoShape 24"/>
                <p:cNvSpPr>
                  <a:spLocks noChangeArrowheads="1"/>
                </p:cNvSpPr>
                <p:nvPr/>
              </p:nvSpPr>
              <p:spPr bwMode="auto">
                <a:xfrm>
                  <a:off x="8880" y="2730"/>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45" name="AutoShape 25"/>
                <p:cNvSpPr>
                  <a:spLocks noChangeArrowheads="1"/>
                </p:cNvSpPr>
                <p:nvPr/>
              </p:nvSpPr>
              <p:spPr bwMode="auto">
                <a:xfrm>
                  <a:off x="7995" y="2490"/>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46" name="AutoShape 26"/>
                <p:cNvSpPr>
                  <a:spLocks noChangeArrowheads="1"/>
                </p:cNvSpPr>
                <p:nvPr/>
              </p:nvSpPr>
              <p:spPr bwMode="auto">
                <a:xfrm>
                  <a:off x="8700" y="2505"/>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47" name="AutoShape 27"/>
                <p:cNvSpPr>
                  <a:spLocks noChangeArrowheads="1"/>
                </p:cNvSpPr>
                <p:nvPr/>
              </p:nvSpPr>
              <p:spPr bwMode="auto">
                <a:xfrm>
                  <a:off x="7815" y="2715"/>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48" name="AutoShape 28"/>
                <p:cNvSpPr>
                  <a:spLocks noChangeArrowheads="1"/>
                </p:cNvSpPr>
                <p:nvPr/>
              </p:nvSpPr>
              <p:spPr bwMode="auto">
                <a:xfrm>
                  <a:off x="8160" y="2280"/>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49" name="AutoShape 29"/>
                <p:cNvSpPr>
                  <a:spLocks noChangeArrowheads="1"/>
                </p:cNvSpPr>
                <p:nvPr/>
              </p:nvSpPr>
              <p:spPr bwMode="auto">
                <a:xfrm>
                  <a:off x="8520" y="2280"/>
                  <a:ext cx="360" cy="450"/>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07550" name="AutoShape 30"/>
              <p:cNvSpPr>
                <a:spLocks noChangeArrowheads="1"/>
              </p:cNvSpPr>
              <p:nvPr/>
            </p:nvSpPr>
            <p:spPr bwMode="auto">
              <a:xfrm>
                <a:off x="8910" y="1772"/>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51" name="AutoShape 31"/>
              <p:cNvSpPr>
                <a:spLocks noChangeArrowheads="1"/>
              </p:cNvSpPr>
              <p:nvPr/>
            </p:nvSpPr>
            <p:spPr bwMode="auto">
              <a:xfrm>
                <a:off x="9127" y="2048"/>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52" name="AutoShape 32"/>
              <p:cNvSpPr>
                <a:spLocks noChangeArrowheads="1"/>
              </p:cNvSpPr>
              <p:nvPr/>
            </p:nvSpPr>
            <p:spPr bwMode="auto">
              <a:xfrm>
                <a:off x="9345" y="2315"/>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07553" name="AutoShape 33"/>
            <p:cNvSpPr>
              <a:spLocks noChangeArrowheads="1"/>
            </p:cNvSpPr>
            <p:nvPr/>
          </p:nvSpPr>
          <p:spPr bwMode="auto">
            <a:xfrm>
              <a:off x="8291" y="3299"/>
              <a:ext cx="450" cy="54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smtClean="0"/>
              <a:t>Growing Rhombi</a:t>
            </a:r>
          </a:p>
        </p:txBody>
      </p:sp>
      <p:graphicFrame>
        <p:nvGraphicFramePr>
          <p:cNvPr id="4" name="Content Placeholder 3"/>
          <p:cNvGraphicFramePr>
            <a:graphicFrameLocks noGrp="1"/>
          </p:cNvGraphicFramePr>
          <p:nvPr>
            <p:ph idx="1"/>
          </p:nvPr>
        </p:nvGraphicFramePr>
        <p:xfrm>
          <a:off x="1219200" y="1600200"/>
          <a:ext cx="6629400" cy="4442460"/>
        </p:xfrm>
        <a:graphic>
          <a:graphicData uri="http://schemas.openxmlformats.org/drawingml/2006/table">
            <a:tbl>
              <a:tblPr firstRow="1" bandRow="1">
                <a:tableStyleId>{5C22544A-7EE6-4342-B048-85BDC9FD1C3A}</a:tableStyleId>
              </a:tblPr>
              <a:tblGrid>
                <a:gridCol w="3314700"/>
                <a:gridCol w="3314700"/>
              </a:tblGrid>
              <a:tr h="723900">
                <a:tc>
                  <a:txBody>
                    <a:bodyPr/>
                    <a:lstStyle/>
                    <a:p>
                      <a:pPr algn="ctr"/>
                      <a:r>
                        <a:rPr lang="en-US" sz="2400" dirty="0" smtClean="0"/>
                        <a:t>Figure Number</a:t>
                      </a:r>
                      <a:endParaRPr lang="en-US" sz="2400" dirty="0"/>
                    </a:p>
                  </a:txBody>
                  <a:tcPr/>
                </a:tc>
                <a:tc>
                  <a:txBody>
                    <a:bodyPr/>
                    <a:lstStyle/>
                    <a:p>
                      <a:pPr algn="ctr"/>
                      <a:r>
                        <a:rPr lang="en-US" sz="2400" dirty="0" smtClean="0"/>
                        <a:t>Number of Pattern Blocks</a:t>
                      </a:r>
                      <a:endParaRPr lang="en-US" sz="2400" dirty="0"/>
                    </a:p>
                  </a:txBody>
                  <a:tcPr/>
                </a:tc>
              </a:tr>
              <a:tr h="723900">
                <a:tc>
                  <a:txBody>
                    <a:bodyPr/>
                    <a:lstStyle/>
                    <a:p>
                      <a:pPr algn="ctr"/>
                      <a:r>
                        <a:rPr lang="en-US" sz="2400" dirty="0" smtClean="0"/>
                        <a:t>1</a:t>
                      </a:r>
                    </a:p>
                  </a:txBody>
                  <a:tcPr/>
                </a:tc>
                <a:tc>
                  <a:txBody>
                    <a:bodyPr/>
                    <a:lstStyle/>
                    <a:p>
                      <a:endParaRPr lang="en-US"/>
                    </a:p>
                  </a:txBody>
                  <a:tcPr/>
                </a:tc>
              </a:tr>
              <a:tr h="723900">
                <a:tc>
                  <a:txBody>
                    <a:bodyPr/>
                    <a:lstStyle/>
                    <a:p>
                      <a:pPr algn="ctr"/>
                      <a:r>
                        <a:rPr lang="en-US" sz="2400" dirty="0" smtClean="0"/>
                        <a:t>2</a:t>
                      </a:r>
                      <a:endParaRPr lang="en-US" sz="2400" dirty="0"/>
                    </a:p>
                  </a:txBody>
                  <a:tcPr/>
                </a:tc>
                <a:tc>
                  <a:txBody>
                    <a:bodyPr/>
                    <a:lstStyle/>
                    <a:p>
                      <a:endParaRPr lang="en-US"/>
                    </a:p>
                  </a:txBody>
                  <a:tcPr/>
                </a:tc>
              </a:tr>
              <a:tr h="723900">
                <a:tc>
                  <a:txBody>
                    <a:bodyPr/>
                    <a:lstStyle/>
                    <a:p>
                      <a:pPr algn="ctr"/>
                      <a:r>
                        <a:rPr lang="en-US" sz="2400" dirty="0" smtClean="0"/>
                        <a:t>3</a:t>
                      </a:r>
                      <a:endParaRPr lang="en-US" sz="2400" dirty="0"/>
                    </a:p>
                  </a:txBody>
                  <a:tcPr/>
                </a:tc>
                <a:tc>
                  <a:txBody>
                    <a:bodyPr/>
                    <a:lstStyle/>
                    <a:p>
                      <a:endParaRPr lang="en-US"/>
                    </a:p>
                  </a:txBody>
                  <a:tcPr/>
                </a:tc>
              </a:tr>
              <a:tr h="723900">
                <a:tc>
                  <a:txBody>
                    <a:bodyPr/>
                    <a:lstStyle/>
                    <a:p>
                      <a:pPr algn="ctr"/>
                      <a:r>
                        <a:rPr lang="en-US" sz="2400" dirty="0" smtClean="0"/>
                        <a:t>4</a:t>
                      </a:r>
                      <a:endParaRPr lang="en-US" sz="2400" dirty="0"/>
                    </a:p>
                  </a:txBody>
                  <a:tcPr/>
                </a:tc>
                <a:tc>
                  <a:txBody>
                    <a:bodyPr/>
                    <a:lstStyle/>
                    <a:p>
                      <a:endParaRPr lang="en-US"/>
                    </a:p>
                  </a:txBody>
                  <a:tcPr/>
                </a:tc>
              </a:tr>
              <a:tr h="723900">
                <a:tc>
                  <a:txBody>
                    <a:bodyPr/>
                    <a:lstStyle/>
                    <a:p>
                      <a:pPr algn="ctr"/>
                      <a:r>
                        <a:rPr lang="en-US" sz="2400" dirty="0" smtClean="0"/>
                        <a:t>5</a:t>
                      </a:r>
                      <a:endParaRPr lang="en-US" sz="2400" dirty="0"/>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US" smtClean="0"/>
              <a:t>Growing Rhombi</a:t>
            </a:r>
          </a:p>
        </p:txBody>
      </p:sp>
      <p:sp>
        <p:nvSpPr>
          <p:cNvPr id="3" name="Content Placeholder 2"/>
          <p:cNvSpPr>
            <a:spLocks noGrp="1"/>
          </p:cNvSpPr>
          <p:nvPr>
            <p:ph idx="1"/>
          </p:nvPr>
        </p:nvSpPr>
        <p:spPr/>
        <p:txBody>
          <a:bodyPr/>
          <a:lstStyle/>
          <a:p>
            <a:pPr eaLnBrk="1" hangingPunct="1"/>
            <a:r>
              <a:rPr lang="en-US" dirty="0" smtClean="0"/>
              <a:t>Using complete sentences, describe the patterns you see in the chart.</a:t>
            </a:r>
          </a:p>
          <a:p>
            <a:pPr eaLnBrk="1" hangingPunct="1"/>
            <a:r>
              <a:rPr lang="en-US" dirty="0" smtClean="0"/>
              <a:t>How many rhombus pattern blocks would you need to make figures 7? </a:t>
            </a:r>
            <a:r>
              <a:rPr lang="en-US" dirty="0" smtClean="0"/>
              <a:t>10? </a:t>
            </a:r>
            <a:r>
              <a:rPr lang="en-US" dirty="0" smtClean="0"/>
              <a:t>15?</a:t>
            </a:r>
          </a:p>
          <a:p>
            <a:pPr eaLnBrk="1" hangingPunct="1"/>
            <a:r>
              <a:rPr lang="en-US" dirty="0" smtClean="0"/>
              <a:t>When given any figure number, how can you find the number of rhombus pattern blocks needed to make that figure?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r>
              <a:rPr lang="en-US" smtClean="0"/>
              <a:t>Growing Rhombi</a:t>
            </a:r>
          </a:p>
        </p:txBody>
      </p:sp>
      <p:sp>
        <p:nvSpPr>
          <p:cNvPr id="3" name="Content Placeholder 2"/>
          <p:cNvSpPr>
            <a:spLocks noGrp="1"/>
          </p:cNvSpPr>
          <p:nvPr>
            <p:ph idx="1"/>
          </p:nvPr>
        </p:nvSpPr>
        <p:spPr/>
        <p:txBody>
          <a:bodyPr/>
          <a:lstStyle/>
          <a:p>
            <a:pPr eaLnBrk="1" hangingPunct="1"/>
            <a:r>
              <a:rPr lang="en-US" dirty="0" smtClean="0"/>
              <a:t>What if a figure has </a:t>
            </a:r>
            <a:r>
              <a:rPr lang="en-US" dirty="0" smtClean="0"/>
              <a:t>26 </a:t>
            </a:r>
            <a:r>
              <a:rPr lang="en-US" dirty="0" smtClean="0"/>
              <a:t>pattern blocks? What is its figure number? </a:t>
            </a:r>
          </a:p>
          <a:p>
            <a:pPr eaLnBrk="1" hangingPunct="1"/>
            <a:r>
              <a:rPr lang="en-US" dirty="0" smtClean="0"/>
              <a:t>What type of pattern is formed by plotting the points on a grid?</a:t>
            </a:r>
          </a:p>
          <a:p>
            <a:pPr eaLnBrk="1" hangingPunct="1"/>
            <a:r>
              <a:rPr lang="en-US" dirty="0" smtClean="0"/>
              <a:t>Could </a:t>
            </a:r>
            <a:r>
              <a:rPr lang="en-US" dirty="0" smtClean="0"/>
              <a:t>(12, 40) </a:t>
            </a:r>
            <a:r>
              <a:rPr lang="en-US" dirty="0" smtClean="0"/>
              <a:t>be a point on the graph? Explain your thinking.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mtClean="0"/>
              <a:t>Growing Rhombi</a:t>
            </a:r>
          </a:p>
        </p:txBody>
      </p:sp>
      <p:sp>
        <p:nvSpPr>
          <p:cNvPr id="3" name="Content Placeholder 2"/>
          <p:cNvSpPr>
            <a:spLocks noGrp="1"/>
          </p:cNvSpPr>
          <p:nvPr>
            <p:ph idx="1"/>
          </p:nvPr>
        </p:nvSpPr>
        <p:spPr/>
        <p:txBody>
          <a:bodyPr/>
          <a:lstStyle/>
          <a:p>
            <a:pPr eaLnBrk="1" hangingPunct="1"/>
            <a:r>
              <a:rPr lang="en-US" smtClean="0"/>
              <a:t>How does this problem relate to Roger’s Roofing?</a:t>
            </a:r>
          </a:p>
          <a:p>
            <a:pPr eaLnBrk="1" hangingPunct="1"/>
            <a:r>
              <a:rPr lang="en-US" smtClean="0"/>
              <a:t>How are they the same? Different?</a:t>
            </a:r>
          </a:p>
          <a:p>
            <a:pPr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28600" y="228600"/>
            <a:ext cx="8686800" cy="1554163"/>
          </a:xfrm>
        </p:spPr>
        <p:txBody>
          <a:bodyPr rtlCol="0">
            <a:normAutofit/>
          </a:bodyPr>
          <a:lstStyle/>
          <a:p>
            <a:pPr eaLnBrk="1" fontAlgn="auto" hangingPunct="1">
              <a:spcAft>
                <a:spcPts val="0"/>
              </a:spcAft>
              <a:defRPr/>
            </a:pPr>
            <a:r>
              <a:rPr lang="en-US" sz="4000" dirty="0">
                <a:effectLst>
                  <a:outerShdw blurRad="38100" dist="38100" dir="2700000" algn="tl">
                    <a:srgbClr val="C0C0C0"/>
                  </a:outerShdw>
                </a:effectLst>
                <a:ea typeface="+mj-ea"/>
              </a:rPr>
              <a:t>Looking through </a:t>
            </a:r>
            <a:r>
              <a:rPr lang="en-US" sz="4000" dirty="0" smtClean="0">
                <a:effectLst>
                  <a:outerShdw blurRad="38100" dist="38100" dir="2700000" algn="tl">
                    <a:srgbClr val="C0C0C0"/>
                  </a:outerShdw>
                </a:effectLst>
                <a:ea typeface="+mj-ea"/>
              </a:rPr>
              <a:t>Teacher </a:t>
            </a:r>
            <a:r>
              <a:rPr lang="en-US" sz="4000" dirty="0">
                <a:effectLst>
                  <a:outerShdw blurRad="38100" dist="38100" dir="2700000" algn="tl">
                    <a:srgbClr val="C0C0C0"/>
                  </a:outerShdw>
                </a:effectLst>
                <a:ea typeface="+mj-ea"/>
              </a:rPr>
              <a:t>Lenses</a:t>
            </a:r>
          </a:p>
        </p:txBody>
      </p:sp>
      <p:sp>
        <p:nvSpPr>
          <p:cNvPr id="109571" name="Rectangle 3"/>
          <p:cNvSpPr>
            <a:spLocks noGrp="1" noChangeArrowheads="1"/>
          </p:cNvSpPr>
          <p:nvPr>
            <p:ph type="body" idx="1"/>
          </p:nvPr>
        </p:nvSpPr>
        <p:spPr>
          <a:xfrm>
            <a:off x="228600" y="2133600"/>
            <a:ext cx="6705600" cy="3962400"/>
          </a:xfrm>
        </p:spPr>
        <p:txBody>
          <a:bodyPr rtlCol="0">
            <a:normAutofit lnSpcReduction="10000"/>
          </a:bodyPr>
          <a:lstStyle/>
          <a:p>
            <a:pPr eaLnBrk="1" fontAlgn="auto" hangingPunct="1">
              <a:spcAft>
                <a:spcPts val="0"/>
              </a:spcAft>
              <a:buFont typeface="Arial"/>
              <a:buChar char="•"/>
              <a:defRPr/>
            </a:pPr>
            <a:r>
              <a:rPr lang="en-US" dirty="0">
                <a:solidFill>
                  <a:schemeClr val="tx1">
                    <a:lumMod val="65000"/>
                    <a:lumOff val="35000"/>
                  </a:schemeClr>
                </a:solidFill>
                <a:ea typeface="+mn-ea"/>
              </a:rPr>
              <a:t>How would you characterize the level of this task: High or low cognitive demand?</a:t>
            </a:r>
          </a:p>
          <a:p>
            <a:pPr eaLnBrk="1" fontAlgn="auto" hangingPunct="1">
              <a:spcBef>
                <a:spcPct val="50000"/>
              </a:spcBef>
              <a:spcAft>
                <a:spcPts val="0"/>
              </a:spcAft>
              <a:buFont typeface="Arial"/>
              <a:buChar char="•"/>
              <a:defRPr/>
            </a:pPr>
            <a:r>
              <a:rPr lang="en-US" dirty="0">
                <a:solidFill>
                  <a:schemeClr val="tx1">
                    <a:lumMod val="65000"/>
                    <a:lumOff val="35000"/>
                  </a:schemeClr>
                </a:solidFill>
                <a:ea typeface="+mn-ea"/>
              </a:rPr>
              <a:t>What mathematical ideas are embedded in the task?</a:t>
            </a:r>
          </a:p>
          <a:p>
            <a:pPr eaLnBrk="1" fontAlgn="auto" hangingPunct="1">
              <a:spcBef>
                <a:spcPct val="50000"/>
              </a:spcBef>
              <a:spcAft>
                <a:spcPts val="0"/>
              </a:spcAft>
              <a:buFont typeface="Arial"/>
              <a:buChar char="•"/>
              <a:defRPr/>
            </a:pPr>
            <a:r>
              <a:rPr lang="en-US" dirty="0">
                <a:solidFill>
                  <a:schemeClr val="tx1">
                    <a:lumMod val="65000"/>
                    <a:lumOff val="35000"/>
                  </a:schemeClr>
                </a:solidFill>
                <a:ea typeface="+mn-ea"/>
              </a:rPr>
              <a:t>What makes this worthwhile mathematics?</a:t>
            </a:r>
          </a:p>
        </p:txBody>
      </p:sp>
      <p:pic>
        <p:nvPicPr>
          <p:cNvPr id="47108" name="Picture 4" descr="OldSchool02"/>
          <p:cNvPicPr>
            <a:picLocks noChangeAspect="1" noChangeArrowheads="1"/>
          </p:cNvPicPr>
          <p:nvPr/>
        </p:nvPicPr>
        <p:blipFill>
          <a:blip r:embed="rId3"/>
          <a:srcRect/>
          <a:stretch>
            <a:fillRect/>
          </a:stretch>
        </p:blipFill>
        <p:spPr bwMode="auto">
          <a:xfrm>
            <a:off x="6172200" y="3886200"/>
            <a:ext cx="2743200" cy="2141538"/>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95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95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95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685800" y="1828800"/>
            <a:ext cx="2895600" cy="2228850"/>
          </a:xfrm>
        </p:spPr>
        <p:txBody>
          <a:bodyPr rtlCol="0">
            <a:normAutofit/>
          </a:bodyPr>
          <a:lstStyle/>
          <a:p>
            <a:pPr algn="l" eaLnBrk="1" fontAlgn="auto" hangingPunct="1">
              <a:spcAft>
                <a:spcPts val="0"/>
              </a:spcAft>
              <a:defRPr/>
            </a:pPr>
            <a:r>
              <a:rPr lang="en-US" sz="4800">
                <a:solidFill>
                  <a:srgbClr val="6A8DB6"/>
                </a:solidFill>
                <a:effectLst>
                  <a:outerShdw blurRad="38100" dist="38100" dir="2700000" algn="tl">
                    <a:srgbClr val="C0C0C0"/>
                  </a:outerShdw>
                </a:effectLst>
                <a:ea typeface="+mj-ea"/>
              </a:rPr>
              <a:t>Tile </a:t>
            </a:r>
            <a:br>
              <a:rPr lang="en-US" sz="4800">
                <a:solidFill>
                  <a:srgbClr val="6A8DB6"/>
                </a:solidFill>
                <a:effectLst>
                  <a:outerShdw blurRad="38100" dist="38100" dir="2700000" algn="tl">
                    <a:srgbClr val="C0C0C0"/>
                  </a:outerShdw>
                </a:effectLst>
                <a:ea typeface="+mj-ea"/>
              </a:rPr>
            </a:br>
            <a:r>
              <a:rPr lang="en-US" sz="4800">
                <a:solidFill>
                  <a:srgbClr val="6A8DB6"/>
                </a:solidFill>
                <a:effectLst>
                  <a:outerShdw blurRad="38100" dist="38100" dir="2700000" algn="tl">
                    <a:srgbClr val="C0C0C0"/>
                  </a:outerShdw>
                </a:effectLst>
                <a:ea typeface="+mj-ea"/>
              </a:rPr>
              <a:t>Patterns</a:t>
            </a:r>
          </a:p>
        </p:txBody>
      </p:sp>
      <p:pic>
        <p:nvPicPr>
          <p:cNvPr id="49155" name="Picture 11"/>
          <p:cNvPicPr>
            <a:picLocks noChangeAspect="1" noChangeArrowheads="1"/>
          </p:cNvPicPr>
          <p:nvPr/>
        </p:nvPicPr>
        <p:blipFill>
          <a:blip r:embed="rId3"/>
          <a:srcRect/>
          <a:stretch>
            <a:fillRect/>
          </a:stretch>
        </p:blipFill>
        <p:spPr bwMode="auto">
          <a:xfrm>
            <a:off x="5029200" y="2133600"/>
            <a:ext cx="3881438" cy="3881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xfrm>
            <a:off x="152400" y="3352800"/>
            <a:ext cx="7315200" cy="3200400"/>
          </a:xfrm>
        </p:spPr>
        <p:txBody>
          <a:bodyPr/>
          <a:lstStyle/>
          <a:p>
            <a:pPr marL="304800" indent="-304800" eaLnBrk="1" hangingPunct="1">
              <a:lnSpc>
                <a:spcPct val="90000"/>
              </a:lnSpc>
              <a:buFont typeface="Wingdings" pitchFamily="2" charset="2"/>
              <a:buAutoNum type="arabicPeriod"/>
            </a:pPr>
            <a:r>
              <a:rPr lang="en-US" sz="2200" smtClean="0"/>
              <a:t>What is the total cost of an order for 10 shirts? </a:t>
            </a:r>
          </a:p>
          <a:p>
            <a:pPr marL="304800" indent="-304800" eaLnBrk="1" hangingPunct="1">
              <a:lnSpc>
                <a:spcPct val="90000"/>
              </a:lnSpc>
              <a:buFont typeface="Wingdings" pitchFamily="2" charset="2"/>
              <a:buAutoNum type="arabicPeriod" startAt="2"/>
            </a:pPr>
            <a:r>
              <a:rPr lang="en-US" sz="2200" smtClean="0"/>
              <a:t>What is the total cost of an order for 100 shirts? </a:t>
            </a:r>
          </a:p>
          <a:p>
            <a:pPr marL="304800" indent="-304800" eaLnBrk="1" hangingPunct="1">
              <a:lnSpc>
                <a:spcPct val="90000"/>
              </a:lnSpc>
              <a:buFont typeface="Wingdings" pitchFamily="2" charset="2"/>
              <a:buAutoNum type="arabicPeriod" startAt="2"/>
            </a:pPr>
            <a:r>
              <a:rPr lang="en-US" sz="2200" smtClean="0"/>
              <a:t>Explain how you found the total costs.</a:t>
            </a:r>
          </a:p>
          <a:p>
            <a:pPr marL="304800" indent="-304800" eaLnBrk="1" hangingPunct="1">
              <a:lnSpc>
                <a:spcPct val="90000"/>
              </a:lnSpc>
              <a:buFont typeface="Wingdings" pitchFamily="2" charset="2"/>
              <a:buAutoNum type="arabicPeriod" startAt="4"/>
            </a:pPr>
            <a:r>
              <a:rPr lang="en-US" sz="2200" smtClean="0"/>
              <a:t>How many T-shirts can a customer buy for $60? </a:t>
            </a:r>
          </a:p>
          <a:p>
            <a:pPr marL="304800" indent="-304800" eaLnBrk="1" hangingPunct="1">
              <a:lnSpc>
                <a:spcPct val="90000"/>
              </a:lnSpc>
              <a:buFont typeface="Wingdings" pitchFamily="2" charset="2"/>
              <a:buAutoNum type="arabicPeriod" startAt="4"/>
            </a:pPr>
            <a:r>
              <a:rPr lang="en-US" sz="2200" smtClean="0"/>
              <a:t>How many T-shirts can a customer buy for $250?</a:t>
            </a:r>
          </a:p>
          <a:p>
            <a:pPr marL="304800" indent="-304800" eaLnBrk="1" hangingPunct="1">
              <a:lnSpc>
                <a:spcPct val="90000"/>
              </a:lnSpc>
              <a:buFont typeface="Wingdings" pitchFamily="2" charset="2"/>
              <a:buAutoNum type="arabicPeriod" startAt="4"/>
            </a:pPr>
            <a:r>
              <a:rPr lang="en-US" sz="2200" smtClean="0"/>
              <a:t>Explain how you found the number of shirts that can be purchased.</a:t>
            </a:r>
          </a:p>
        </p:txBody>
      </p:sp>
      <p:sp>
        <p:nvSpPr>
          <p:cNvPr id="35843" name="Rectangle 3"/>
          <p:cNvSpPr>
            <a:spLocks noGrp="1" noChangeArrowheads="1"/>
          </p:cNvSpPr>
          <p:nvPr>
            <p:ph type="title"/>
          </p:nvPr>
        </p:nvSpPr>
        <p:spPr>
          <a:xfrm>
            <a:off x="457200" y="350838"/>
            <a:ext cx="8229600" cy="792162"/>
          </a:xfrm>
        </p:spPr>
        <p:txBody>
          <a:bodyPr rtlCol="0">
            <a:normAutofit/>
          </a:bodyPr>
          <a:lstStyle/>
          <a:p>
            <a:pPr eaLnBrk="1" fontAlgn="auto" hangingPunct="1">
              <a:spcAft>
                <a:spcPts val="0"/>
              </a:spcAft>
              <a:defRPr/>
            </a:pPr>
            <a:r>
              <a:rPr lang="en-US" dirty="0">
                <a:effectLst>
                  <a:outerShdw blurRad="38100" dist="38100" dir="2700000" algn="tl">
                    <a:srgbClr val="C0C0C0"/>
                  </a:outerShdw>
                </a:effectLst>
                <a:ea typeface="+mj-ea"/>
              </a:rPr>
              <a:t>U.S. Shirts</a:t>
            </a:r>
          </a:p>
        </p:txBody>
      </p:sp>
      <p:sp>
        <p:nvSpPr>
          <p:cNvPr id="28676" name="Text Box 8"/>
          <p:cNvSpPr txBox="1">
            <a:spLocks noChangeArrowheads="1"/>
          </p:cNvSpPr>
          <p:nvPr/>
        </p:nvSpPr>
        <p:spPr bwMode="auto">
          <a:xfrm>
            <a:off x="76200" y="1368425"/>
            <a:ext cx="8991600" cy="1679575"/>
          </a:xfrm>
          <a:prstGeom prst="rect">
            <a:avLst/>
          </a:prstGeom>
          <a:noFill/>
          <a:ln w="9525">
            <a:noFill/>
            <a:miter lim="800000"/>
            <a:headEnd/>
            <a:tailEnd/>
          </a:ln>
        </p:spPr>
        <p:txBody>
          <a:bodyPr>
            <a:spAutoFit/>
          </a:bodyPr>
          <a:lstStyle/>
          <a:p>
            <a:pPr>
              <a:spcBef>
                <a:spcPct val="50000"/>
              </a:spcBef>
            </a:pPr>
            <a:r>
              <a:rPr lang="en-US" sz="2600">
                <a:latin typeface="Century Gothic" pitchFamily="34" charset="0"/>
              </a:rPr>
              <a:t>This past summer you were hired to work at a custom T-shirt shop, U.S. Shirts. One of your responsibilities is to find the total cost of customers’ orders. The shop charges $8 per shirt with a one-time set-up fee of $15. </a:t>
            </a:r>
          </a:p>
        </p:txBody>
      </p:sp>
      <p:sp>
        <p:nvSpPr>
          <p:cNvPr id="28677" name="Text Box 9"/>
          <p:cNvSpPr txBox="1">
            <a:spLocks noChangeArrowheads="1"/>
          </p:cNvSpPr>
          <p:nvPr/>
        </p:nvSpPr>
        <p:spPr bwMode="auto">
          <a:xfrm>
            <a:off x="4267200" y="974725"/>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28678" name="Picture 10" descr="Property Of T-shirt"/>
          <p:cNvPicPr>
            <a:picLocks noChangeAspect="1" noChangeArrowheads="1"/>
          </p:cNvPicPr>
          <p:nvPr/>
        </p:nvPicPr>
        <p:blipFill>
          <a:blip r:embed="rId3"/>
          <a:srcRect/>
          <a:stretch>
            <a:fillRect/>
          </a:stretch>
        </p:blipFill>
        <p:spPr bwMode="auto">
          <a:xfrm>
            <a:off x="7615238" y="3581400"/>
            <a:ext cx="1528762"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152400" y="1295400"/>
            <a:ext cx="8763000" cy="3657600"/>
          </a:xfrm>
        </p:spPr>
        <p:txBody>
          <a:bodyPr/>
          <a:lstStyle/>
          <a:p>
            <a:pPr algn="ctr" eaLnBrk="1" hangingPunct="1">
              <a:buFont typeface="Wingdings" pitchFamily="2" charset="2"/>
              <a:buNone/>
            </a:pPr>
            <a:r>
              <a:rPr lang="en-US" smtClean="0"/>
              <a:t>Make a table of values for the problem situation.</a:t>
            </a:r>
            <a:r>
              <a:rPr lang="en-US" sz="2400" smtClean="0"/>
              <a:t> </a:t>
            </a:r>
          </a:p>
        </p:txBody>
      </p:sp>
      <p:graphicFrame>
        <p:nvGraphicFramePr>
          <p:cNvPr id="38011" name="Group 123"/>
          <p:cNvGraphicFramePr>
            <a:graphicFrameLocks noGrp="1"/>
          </p:cNvGraphicFramePr>
          <p:nvPr/>
        </p:nvGraphicFramePr>
        <p:xfrm>
          <a:off x="609600" y="2590800"/>
          <a:ext cx="8001000" cy="3810001"/>
        </p:xfrm>
        <a:graphic>
          <a:graphicData uri="http://schemas.openxmlformats.org/drawingml/2006/table">
            <a:tbl>
              <a:tblPr/>
              <a:tblGrid>
                <a:gridCol w="2667000"/>
                <a:gridCol w="2667000"/>
                <a:gridCol w="2667000"/>
              </a:tblGrid>
              <a:tr h="720725">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dirty="0" smtClean="0">
                          <a:ln>
                            <a:noFill/>
                          </a:ln>
                          <a:solidFill>
                            <a:srgbClr val="000000"/>
                          </a:solidFill>
                          <a:effectLst/>
                          <a:latin typeface="Century Gothic" pitchFamily="34" charset="0"/>
                          <a:cs typeface="Arial" charset="0"/>
                        </a:rPr>
                        <a:t>Labels</a:t>
                      </a:r>
                      <a:r>
                        <a:rPr kumimoji="0" lang="en-US" sz="2000" b="0" i="0" u="none" strike="noStrike" cap="none" normalizeH="0" baseline="0" dirty="0" smtClean="0">
                          <a:ln>
                            <a:noFill/>
                          </a:ln>
                          <a:solidFill>
                            <a:schemeClr val="tx1"/>
                          </a:solidFill>
                          <a:effectLst/>
                          <a:latin typeface="Century Gothic" pitchFamily="34" charset="0"/>
                        </a:rPr>
                        <a:t> </a:t>
                      </a:r>
                    </a:p>
                  </a:txBody>
                  <a:tcPr anchor="ctr" horzOverflow="overflow">
                    <a:lnL cap="flat">
                      <a:noFill/>
                    </a:lnL>
                    <a:lnR w="28575" cap="flat" cmpd="sng" algn="ctr">
                      <a:solidFill>
                        <a:schemeClr val="tx1"/>
                      </a:solidFill>
                      <a:prstDash val="solid"/>
                      <a:miter lim="800000"/>
                      <a:headEnd type="none" w="med" len="med"/>
                      <a:tailEnd type="none" w="med" len="med"/>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rgbClr val="000000"/>
                          </a:solidFill>
                          <a:effectLst/>
                          <a:latin typeface="Century Gothic" pitchFamily="34" charset="0"/>
                          <a:cs typeface="Arial" charset="0"/>
                        </a:rPr>
                        <a:t>Number of Shirts Ordered</a:t>
                      </a:r>
                      <a:r>
                        <a:rPr kumimoji="0" lang="en-US" sz="2000" b="0" i="0" u="none" strike="noStrike" cap="none" normalizeH="0" baseline="0" smtClean="0">
                          <a:ln>
                            <a:noFill/>
                          </a:ln>
                          <a:solidFill>
                            <a:schemeClr val="tx1"/>
                          </a:solidFill>
                          <a:effectLst/>
                          <a:latin typeface="Century Gothic" pitchFamily="34" charset="0"/>
                        </a:rPr>
                        <a:t> </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rgbClr val="000000"/>
                          </a:solidFill>
                          <a:effectLst/>
                          <a:latin typeface="Century Gothic" pitchFamily="34" charset="0"/>
                          <a:cs typeface="Arial" charset="0"/>
                        </a:rPr>
                        <a:t>Total cost</a:t>
                      </a:r>
                      <a:r>
                        <a:rPr kumimoji="0" lang="en-US" sz="2000" b="0" i="0" u="none" strike="noStrike" cap="none" normalizeH="0" baseline="0" smtClean="0">
                          <a:ln>
                            <a:noFill/>
                          </a:ln>
                          <a:solidFill>
                            <a:schemeClr val="tx1"/>
                          </a:solidFill>
                          <a:effectLst/>
                          <a:latin typeface="Century Gothic" pitchFamily="34" charset="0"/>
                        </a:rPr>
                        <a:t> </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98488">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rgbClr val="000000"/>
                          </a:solidFill>
                          <a:effectLst/>
                          <a:latin typeface="Century Gothic" pitchFamily="34" charset="0"/>
                          <a:cs typeface="Arial" charset="0"/>
                        </a:rPr>
                        <a:t>Unit</a:t>
                      </a:r>
                      <a:r>
                        <a:rPr kumimoji="0" lang="en-US" sz="2000" b="0" i="0" u="none" strike="noStrike" cap="none" normalizeH="0" baseline="0" smtClean="0">
                          <a:ln>
                            <a:noFill/>
                          </a:ln>
                          <a:solidFill>
                            <a:schemeClr val="tx1"/>
                          </a:solidFill>
                          <a:effectLst/>
                          <a:latin typeface="Century Gothic" pitchFamily="34" charset="0"/>
                        </a:rPr>
                        <a:t> </a:t>
                      </a:r>
                    </a:p>
                  </a:txBody>
                  <a:tcPr anchor="ctr" horzOverflow="overflow">
                    <a:lnL cap="flat">
                      <a:noFill/>
                    </a:lnL>
                    <a:lnR w="28575" cap="flat" cmpd="sng" algn="ctr">
                      <a:solidFill>
                        <a:schemeClr val="tx1"/>
                      </a:solidFill>
                      <a:prstDash val="solid"/>
                      <a:miter lim="800000"/>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rgbClr val="000000"/>
                          </a:solidFill>
                          <a:effectLst/>
                          <a:latin typeface="Century Gothic" pitchFamily="34" charset="0"/>
                          <a:cs typeface="Arial" charset="0"/>
                        </a:rPr>
                        <a:t>Shirts</a:t>
                      </a:r>
                      <a:r>
                        <a:rPr kumimoji="0" lang="en-US" sz="2000" b="0" i="0" u="none" strike="noStrike" cap="none" normalizeH="0" baseline="0" smtClean="0">
                          <a:ln>
                            <a:noFill/>
                          </a:ln>
                          <a:solidFill>
                            <a:schemeClr val="tx1"/>
                          </a:solidFill>
                          <a:effectLst/>
                          <a:latin typeface="Century Gothic" pitchFamily="34" charset="0"/>
                        </a:rPr>
                        <a:t> </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chemeClr val="tx1"/>
                          </a:solidFill>
                          <a:effectLst/>
                          <a:latin typeface="Century Gothic" pitchFamily="34" charset="0"/>
                        </a:rPr>
                        <a:t>$</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00075">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cap="flat">
                      <a:noFill/>
                    </a:lnL>
                    <a:lnR w="28575" cap="flat" cmpd="sng" algn="ctr">
                      <a:solidFill>
                        <a:schemeClr val="tx1"/>
                      </a:solidFill>
                      <a:prstDash val="solid"/>
                      <a:miter lim="800000"/>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dirty="0" smtClean="0">
                        <a:ln>
                          <a:noFill/>
                        </a:ln>
                        <a:solidFill>
                          <a:schemeClr val="tx1"/>
                        </a:solidFill>
                        <a:effectLst/>
                        <a:latin typeface="Century Gothic"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81025">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cap="flat">
                      <a:noFill/>
                    </a:lnL>
                    <a:lnR w="28575" cap="flat" cmpd="sng" algn="ctr">
                      <a:solidFill>
                        <a:schemeClr val="tx1"/>
                      </a:solidFill>
                      <a:prstDash val="solid"/>
                      <a:miter lim="800000"/>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61988">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cap="flat">
                      <a:noFill/>
                    </a:lnL>
                    <a:lnR w="28575" cap="flat" cmpd="sng" algn="ctr">
                      <a:solidFill>
                        <a:schemeClr val="tx1"/>
                      </a:solidFill>
                      <a:prstDash val="solid"/>
                      <a:miter lim="800000"/>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47700">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cap="flat">
                      <a:noFill/>
                    </a:lnL>
                    <a:lnR w="28575" cap="flat" cmpd="sng" algn="ctr">
                      <a:solidFill>
                        <a:schemeClr val="tx1"/>
                      </a:solidFill>
                      <a:prstDash val="solid"/>
                      <a:miter lim="800000"/>
                      <a:headEnd type="none" w="med" len="med"/>
                      <a:tailEnd type="none" w="med" len="med"/>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dirty="0" smtClean="0">
                        <a:ln>
                          <a:noFill/>
                        </a:ln>
                        <a:solidFill>
                          <a:schemeClr val="tx1"/>
                        </a:solidFill>
                        <a:effectLst/>
                        <a:latin typeface="Century Gothic"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dirty="0" smtClean="0">
                        <a:ln>
                          <a:noFill/>
                        </a:ln>
                        <a:solidFill>
                          <a:schemeClr val="tx1"/>
                        </a:solidFill>
                        <a:effectLst/>
                        <a:latin typeface="Century Gothic"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37924" name="Rectangle 36"/>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U.S. Shirts</a:t>
            </a:r>
          </a:p>
        </p:txBody>
      </p:sp>
      <p:sp>
        <p:nvSpPr>
          <p:cNvPr id="29729" name="Text Box 37"/>
          <p:cNvSpPr txBox="1">
            <a:spLocks noChangeArrowheads="1"/>
          </p:cNvSpPr>
          <p:nvPr/>
        </p:nvSpPr>
        <p:spPr bwMode="auto">
          <a:xfrm>
            <a:off x="4267200" y="762000"/>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29730" name="Picture 124" descr="Property Of T-shirt"/>
          <p:cNvPicPr>
            <a:picLocks noChangeAspect="1" noChangeArrowheads="1"/>
          </p:cNvPicPr>
          <p:nvPr/>
        </p:nvPicPr>
        <p:blipFill>
          <a:blip r:embed="rId3"/>
          <a:srcRect/>
          <a:stretch>
            <a:fillRect/>
          </a:stretch>
        </p:blipFill>
        <p:spPr bwMode="auto">
          <a:xfrm>
            <a:off x="76200" y="3429000"/>
            <a:ext cx="257175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9" name="Rectangle 3"/>
          <p:cNvSpPr>
            <a:spLocks noGrp="1" noChangeArrowheads="1"/>
          </p:cNvSpPr>
          <p:nvPr>
            <p:ph type="body" idx="1"/>
          </p:nvPr>
        </p:nvSpPr>
        <p:spPr>
          <a:xfrm>
            <a:off x="76200" y="1503363"/>
            <a:ext cx="6629400" cy="4973637"/>
          </a:xfrm>
          <a:noFill/>
        </p:spPr>
        <p:txBody>
          <a:bodyPr>
            <a:spAutoFit/>
          </a:bodyPr>
          <a:lstStyle/>
          <a:p>
            <a:pPr marL="279400" indent="-279400" eaLnBrk="1" hangingPunct="1">
              <a:lnSpc>
                <a:spcPct val="90000"/>
              </a:lnSpc>
            </a:pPr>
            <a:r>
              <a:rPr lang="en-US" sz="2600" smtClean="0">
                <a:solidFill>
                  <a:srgbClr val="000000"/>
                </a:solidFill>
              </a:rPr>
              <a:t>What are the variable quantities in this problem situation? Assign letters to represent these quantities and include each quantity</a:t>
            </a:r>
            <a:r>
              <a:rPr lang="en-US" sz="2600" smtClean="0">
                <a:solidFill>
                  <a:srgbClr val="000000"/>
                </a:solidFill>
                <a:latin typeface="Tahoma" pitchFamily="34" charset="0"/>
              </a:rPr>
              <a:t>’</a:t>
            </a:r>
            <a:r>
              <a:rPr lang="en-US" sz="2600" smtClean="0">
                <a:solidFill>
                  <a:srgbClr val="000000"/>
                </a:solidFill>
              </a:rPr>
              <a:t>s units. </a:t>
            </a:r>
          </a:p>
          <a:p>
            <a:pPr marL="279400" indent="-279400" eaLnBrk="1" hangingPunct="1">
              <a:lnSpc>
                <a:spcPct val="90000"/>
              </a:lnSpc>
            </a:pPr>
            <a:r>
              <a:rPr lang="en-US" sz="2600" smtClean="0">
                <a:solidFill>
                  <a:srgbClr val="000000"/>
                </a:solidFill>
              </a:rPr>
              <a:t>What are the constant quantities in this problem situation?  Include the units that are used to measure these quantities. </a:t>
            </a:r>
          </a:p>
          <a:p>
            <a:pPr marL="279400" indent="-279400" eaLnBrk="1" hangingPunct="1">
              <a:lnSpc>
                <a:spcPct val="90000"/>
              </a:lnSpc>
            </a:pPr>
            <a:r>
              <a:rPr lang="en-US" sz="2600" smtClean="0">
                <a:solidFill>
                  <a:srgbClr val="000000"/>
                </a:solidFill>
              </a:rPr>
              <a:t>Which variable quantity depends on the other variable quantity?</a:t>
            </a:r>
          </a:p>
          <a:p>
            <a:pPr marL="279400" indent="-279400" eaLnBrk="1" hangingPunct="1">
              <a:lnSpc>
                <a:spcPct val="90000"/>
              </a:lnSpc>
            </a:pPr>
            <a:r>
              <a:rPr lang="en-US" sz="2600" smtClean="0">
                <a:solidFill>
                  <a:srgbClr val="000000"/>
                </a:solidFill>
              </a:rPr>
              <a:t>Which of the variables is the independent variable and which is the dependent variable?</a:t>
            </a:r>
            <a:endParaRPr lang="en-US" sz="2600" smtClean="0"/>
          </a:p>
        </p:txBody>
      </p:sp>
      <p:sp>
        <p:nvSpPr>
          <p:cNvPr id="39943" name="Rectangle 7"/>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U.S. Shirts</a:t>
            </a:r>
          </a:p>
        </p:txBody>
      </p:sp>
      <p:sp>
        <p:nvSpPr>
          <p:cNvPr id="30724" name="Text Box 8"/>
          <p:cNvSpPr txBox="1">
            <a:spLocks noChangeArrowheads="1"/>
          </p:cNvSpPr>
          <p:nvPr/>
        </p:nvSpPr>
        <p:spPr bwMode="auto">
          <a:xfrm>
            <a:off x="4267200" y="762000"/>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30725" name="Picture 9" descr="Property Of T-shirt"/>
          <p:cNvPicPr>
            <a:picLocks noChangeAspect="1" noChangeArrowheads="1"/>
          </p:cNvPicPr>
          <p:nvPr/>
        </p:nvPicPr>
        <p:blipFill>
          <a:blip r:embed="rId3"/>
          <a:srcRect/>
          <a:stretch>
            <a:fillRect/>
          </a:stretch>
        </p:blipFill>
        <p:spPr bwMode="auto">
          <a:xfrm>
            <a:off x="6496050" y="3581400"/>
            <a:ext cx="257175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9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99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99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99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7" name="Rectangle 3"/>
          <p:cNvSpPr>
            <a:spLocks noGrp="1" noChangeArrowheads="1"/>
          </p:cNvSpPr>
          <p:nvPr>
            <p:ph type="body" idx="1"/>
          </p:nvPr>
        </p:nvSpPr>
        <p:spPr>
          <a:xfrm>
            <a:off x="304800" y="1371600"/>
            <a:ext cx="6324600" cy="4800600"/>
          </a:xfrm>
        </p:spPr>
        <p:txBody>
          <a:bodyPr rtlCol="0">
            <a:normAutofit fontScale="92500"/>
          </a:bodyPr>
          <a:lstStyle/>
          <a:p>
            <a:pPr marL="317500" indent="-317500" eaLnBrk="1" fontAlgn="auto" hangingPunct="1">
              <a:spcAft>
                <a:spcPts val="0"/>
              </a:spcAft>
              <a:buFont typeface="Arial"/>
              <a:buChar char="•"/>
              <a:defRPr/>
            </a:pPr>
            <a:r>
              <a:rPr lang="en-US">
                <a:solidFill>
                  <a:srgbClr val="000000"/>
                </a:solidFill>
                <a:ea typeface="+mn-ea"/>
              </a:rPr>
              <a:t>Create a graph of the data from your table. First, choose your bounds and intervals. Remember to label your graph clearly and add a title to the graph.</a:t>
            </a:r>
          </a:p>
          <a:p>
            <a:pPr marL="317500" indent="-317500" eaLnBrk="1" fontAlgn="auto" hangingPunct="1">
              <a:spcAft>
                <a:spcPts val="0"/>
              </a:spcAft>
              <a:buFont typeface="Arial"/>
              <a:buChar char="•"/>
              <a:defRPr/>
            </a:pPr>
            <a:r>
              <a:rPr lang="en-US">
                <a:solidFill>
                  <a:srgbClr val="000000"/>
                </a:solidFill>
                <a:ea typeface="+mn-ea"/>
              </a:rPr>
              <a:t>Use your graph to determine the price of 40 shirts and 27 shirts. Use your graph to determine how many shirts can be purchased for $300 and for $540.</a:t>
            </a:r>
            <a:endParaRPr lang="en-US">
              <a:solidFill>
                <a:schemeClr val="tx1">
                  <a:lumMod val="65000"/>
                  <a:lumOff val="35000"/>
                </a:schemeClr>
              </a:solidFill>
              <a:ea typeface="+mn-ea"/>
            </a:endParaRPr>
          </a:p>
        </p:txBody>
      </p:sp>
      <p:sp>
        <p:nvSpPr>
          <p:cNvPr id="41990" name="Rectangle 6"/>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U.S. Shirts</a:t>
            </a:r>
          </a:p>
        </p:txBody>
      </p:sp>
      <p:sp>
        <p:nvSpPr>
          <p:cNvPr id="31748" name="Text Box 7"/>
          <p:cNvSpPr txBox="1">
            <a:spLocks noChangeArrowheads="1"/>
          </p:cNvSpPr>
          <p:nvPr/>
        </p:nvSpPr>
        <p:spPr bwMode="auto">
          <a:xfrm>
            <a:off x="4267200" y="762000"/>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31749" name="Picture 8" descr="Property Of T-shirt"/>
          <p:cNvPicPr>
            <a:picLocks noChangeAspect="1" noChangeArrowheads="1"/>
          </p:cNvPicPr>
          <p:nvPr/>
        </p:nvPicPr>
        <p:blipFill>
          <a:blip r:embed="rId3"/>
          <a:srcRect/>
          <a:stretch>
            <a:fillRect/>
          </a:stretch>
        </p:blipFill>
        <p:spPr bwMode="auto">
          <a:xfrm>
            <a:off x="6496050" y="3581400"/>
            <a:ext cx="257175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9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98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5" name="Rectangle 3"/>
          <p:cNvSpPr>
            <a:spLocks noGrp="1" noChangeArrowheads="1"/>
          </p:cNvSpPr>
          <p:nvPr>
            <p:ph type="body" idx="1"/>
          </p:nvPr>
        </p:nvSpPr>
        <p:spPr>
          <a:xfrm>
            <a:off x="381000" y="1295400"/>
            <a:ext cx="6172200" cy="4876800"/>
          </a:xfrm>
        </p:spPr>
        <p:txBody>
          <a:bodyPr rtlCol="0">
            <a:normAutofit lnSpcReduction="10000"/>
          </a:bodyPr>
          <a:lstStyle/>
          <a:p>
            <a:pPr marL="317500" indent="-317500" eaLnBrk="1" fontAlgn="auto" hangingPunct="1">
              <a:spcAft>
                <a:spcPts val="0"/>
              </a:spcAft>
              <a:buFont typeface="Arial"/>
              <a:buChar char="•"/>
              <a:defRPr/>
            </a:pPr>
            <a:r>
              <a:rPr lang="en-US">
                <a:solidFill>
                  <a:schemeClr val="tx1">
                    <a:lumMod val="65000"/>
                    <a:lumOff val="35000"/>
                  </a:schemeClr>
                </a:solidFill>
                <a:ea typeface="+mn-ea"/>
              </a:rPr>
              <a:t>Write an algebraic equation for the problem situation. </a:t>
            </a:r>
          </a:p>
          <a:p>
            <a:pPr marL="317500" indent="-317500" eaLnBrk="1" fontAlgn="auto" hangingPunct="1">
              <a:spcAft>
                <a:spcPts val="0"/>
              </a:spcAft>
              <a:buFont typeface="Arial"/>
              <a:buChar char="•"/>
              <a:defRPr/>
            </a:pPr>
            <a:r>
              <a:rPr lang="en-US">
                <a:solidFill>
                  <a:schemeClr val="tx1">
                    <a:lumMod val="65000"/>
                    <a:lumOff val="35000"/>
                  </a:schemeClr>
                </a:solidFill>
                <a:ea typeface="+mn-ea"/>
              </a:rPr>
              <a:t>In this lesson, you have represented the problem situation in four different ways: as a sentence, as a table, as a graph, and as an equation. Explain the advantages and disadvantages of each representation.</a:t>
            </a:r>
          </a:p>
          <a:p>
            <a:pPr marL="317500" indent="-317500" eaLnBrk="1" fontAlgn="auto" hangingPunct="1">
              <a:spcAft>
                <a:spcPts val="0"/>
              </a:spcAft>
              <a:buFont typeface="Arial"/>
              <a:buChar char="•"/>
              <a:defRPr/>
            </a:pPr>
            <a:endParaRPr lang="en-US">
              <a:solidFill>
                <a:schemeClr val="tx1">
                  <a:lumMod val="65000"/>
                  <a:lumOff val="35000"/>
                </a:schemeClr>
              </a:solidFill>
              <a:ea typeface="+mn-ea"/>
            </a:endParaRPr>
          </a:p>
        </p:txBody>
      </p:sp>
      <p:sp>
        <p:nvSpPr>
          <p:cNvPr id="44038" name="Rectangle 6"/>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U.S. Shirts</a:t>
            </a:r>
          </a:p>
        </p:txBody>
      </p:sp>
      <p:sp>
        <p:nvSpPr>
          <p:cNvPr id="32772" name="Text Box 7"/>
          <p:cNvSpPr txBox="1">
            <a:spLocks noChangeArrowheads="1"/>
          </p:cNvSpPr>
          <p:nvPr/>
        </p:nvSpPr>
        <p:spPr bwMode="auto">
          <a:xfrm>
            <a:off x="4267200" y="762000"/>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32773" name="Picture 8" descr="Property Of T-shirt"/>
          <p:cNvPicPr>
            <a:picLocks noChangeAspect="1" noChangeArrowheads="1"/>
          </p:cNvPicPr>
          <p:nvPr/>
        </p:nvPicPr>
        <p:blipFill>
          <a:blip r:embed="rId3"/>
          <a:srcRect/>
          <a:stretch>
            <a:fillRect/>
          </a:stretch>
        </p:blipFill>
        <p:spPr bwMode="auto">
          <a:xfrm>
            <a:off x="6496050" y="3581400"/>
            <a:ext cx="257175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0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40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28600" y="228600"/>
            <a:ext cx="8686800" cy="1554163"/>
          </a:xfrm>
        </p:spPr>
        <p:txBody>
          <a:bodyPr rtlCol="0">
            <a:normAutofit/>
          </a:bodyPr>
          <a:lstStyle/>
          <a:p>
            <a:pPr eaLnBrk="1" fontAlgn="auto" hangingPunct="1">
              <a:spcAft>
                <a:spcPts val="0"/>
              </a:spcAft>
              <a:defRPr/>
            </a:pPr>
            <a:r>
              <a:rPr lang="en-US" sz="4000" dirty="0">
                <a:effectLst>
                  <a:outerShdw blurRad="38100" dist="38100" dir="2700000" algn="tl">
                    <a:srgbClr val="C0C0C0"/>
                  </a:outerShdw>
                </a:effectLst>
                <a:ea typeface="+mj-ea"/>
              </a:rPr>
              <a:t>Looking through </a:t>
            </a:r>
            <a:r>
              <a:rPr lang="en-US" sz="4000" dirty="0" smtClean="0">
                <a:effectLst>
                  <a:outerShdw blurRad="38100" dist="38100" dir="2700000" algn="tl">
                    <a:srgbClr val="C0C0C0"/>
                  </a:outerShdw>
                </a:effectLst>
                <a:ea typeface="+mj-ea"/>
              </a:rPr>
              <a:t>Teacher </a:t>
            </a:r>
            <a:r>
              <a:rPr lang="en-US" sz="4000" dirty="0">
                <a:effectLst>
                  <a:outerShdw blurRad="38100" dist="38100" dir="2700000" algn="tl">
                    <a:srgbClr val="C0C0C0"/>
                  </a:outerShdw>
                </a:effectLst>
                <a:ea typeface="+mj-ea"/>
              </a:rPr>
              <a:t>Lenses</a:t>
            </a:r>
          </a:p>
        </p:txBody>
      </p:sp>
      <p:sp>
        <p:nvSpPr>
          <p:cNvPr id="109571" name="Rectangle 3"/>
          <p:cNvSpPr>
            <a:spLocks noGrp="1" noChangeArrowheads="1"/>
          </p:cNvSpPr>
          <p:nvPr>
            <p:ph type="body" idx="1"/>
          </p:nvPr>
        </p:nvSpPr>
        <p:spPr>
          <a:xfrm>
            <a:off x="228600" y="2133600"/>
            <a:ext cx="6705600" cy="3962400"/>
          </a:xfrm>
        </p:spPr>
        <p:txBody>
          <a:bodyPr rtlCol="0">
            <a:normAutofit lnSpcReduction="10000"/>
          </a:bodyPr>
          <a:lstStyle/>
          <a:p>
            <a:pPr eaLnBrk="1" fontAlgn="auto" hangingPunct="1">
              <a:spcAft>
                <a:spcPts val="0"/>
              </a:spcAft>
              <a:buFont typeface="Arial"/>
              <a:buChar char="•"/>
              <a:defRPr/>
            </a:pPr>
            <a:r>
              <a:rPr lang="en-US" dirty="0">
                <a:solidFill>
                  <a:schemeClr val="tx1">
                    <a:lumMod val="65000"/>
                    <a:lumOff val="35000"/>
                  </a:schemeClr>
                </a:solidFill>
                <a:ea typeface="+mn-ea"/>
              </a:rPr>
              <a:t>How would you characterize the level of this task: High or low cognitive demand?</a:t>
            </a:r>
          </a:p>
          <a:p>
            <a:pPr eaLnBrk="1" fontAlgn="auto" hangingPunct="1">
              <a:spcBef>
                <a:spcPct val="50000"/>
              </a:spcBef>
              <a:spcAft>
                <a:spcPts val="0"/>
              </a:spcAft>
              <a:buFont typeface="Arial"/>
              <a:buChar char="•"/>
              <a:defRPr/>
            </a:pPr>
            <a:r>
              <a:rPr lang="en-US" dirty="0">
                <a:solidFill>
                  <a:schemeClr val="tx1">
                    <a:lumMod val="65000"/>
                    <a:lumOff val="35000"/>
                  </a:schemeClr>
                </a:solidFill>
                <a:ea typeface="+mn-ea"/>
              </a:rPr>
              <a:t>What mathematical ideas are embedded in the task?</a:t>
            </a:r>
          </a:p>
          <a:p>
            <a:pPr eaLnBrk="1" fontAlgn="auto" hangingPunct="1">
              <a:spcBef>
                <a:spcPct val="50000"/>
              </a:spcBef>
              <a:spcAft>
                <a:spcPts val="0"/>
              </a:spcAft>
              <a:buFont typeface="Arial"/>
              <a:buChar char="•"/>
              <a:defRPr/>
            </a:pPr>
            <a:r>
              <a:rPr lang="en-US" dirty="0">
                <a:solidFill>
                  <a:schemeClr val="tx1">
                    <a:lumMod val="65000"/>
                    <a:lumOff val="35000"/>
                  </a:schemeClr>
                </a:solidFill>
                <a:ea typeface="+mn-ea"/>
              </a:rPr>
              <a:t>What makes this worthwhile mathematics?</a:t>
            </a:r>
          </a:p>
        </p:txBody>
      </p:sp>
      <p:pic>
        <p:nvPicPr>
          <p:cNvPr id="33796" name="Picture 4" descr="OldSchool02"/>
          <p:cNvPicPr>
            <a:picLocks noChangeAspect="1" noChangeArrowheads="1"/>
          </p:cNvPicPr>
          <p:nvPr/>
        </p:nvPicPr>
        <p:blipFill>
          <a:blip r:embed="rId3"/>
          <a:srcRect/>
          <a:stretch>
            <a:fillRect/>
          </a:stretch>
        </p:blipFill>
        <p:spPr bwMode="auto">
          <a:xfrm>
            <a:off x="6172200" y="3886200"/>
            <a:ext cx="2743200" cy="2141538"/>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95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95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95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122238"/>
            <a:ext cx="8229600" cy="9445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Tiling around a Fountain</a:t>
            </a:r>
          </a:p>
        </p:txBody>
      </p:sp>
      <p:sp>
        <p:nvSpPr>
          <p:cNvPr id="50179" name="Rectangle 3"/>
          <p:cNvSpPr>
            <a:spLocks noGrp="1" noChangeArrowheads="1"/>
          </p:cNvSpPr>
          <p:nvPr>
            <p:ph type="body" idx="1"/>
          </p:nvPr>
        </p:nvSpPr>
        <p:spPr>
          <a:xfrm>
            <a:off x="76200" y="1524000"/>
            <a:ext cx="6629400" cy="5181600"/>
          </a:xfrm>
        </p:spPr>
        <p:txBody>
          <a:bodyPr/>
          <a:lstStyle/>
          <a:p>
            <a:pPr eaLnBrk="1" hangingPunct="1">
              <a:lnSpc>
                <a:spcPct val="90000"/>
              </a:lnSpc>
            </a:pPr>
            <a:r>
              <a:rPr lang="en-US" sz="2200" b="1" smtClean="0"/>
              <a:t>SCENARIO:</a:t>
            </a:r>
            <a:r>
              <a:rPr lang="en-US" sz="2200" smtClean="0"/>
              <a:t> You are working on a landscaping crew for the county parks department this summer.  </a:t>
            </a:r>
          </a:p>
          <a:p>
            <a:pPr eaLnBrk="1" hangingPunct="1">
              <a:lnSpc>
                <a:spcPct val="90000"/>
              </a:lnSpc>
            </a:pPr>
            <a:r>
              <a:rPr lang="en-US" sz="2200" smtClean="0"/>
              <a:t>To avoid the mud that surrounded the park fountains last summer, your crew is planning to put a border of tiles around each of the square fountains in the park. The border tiles each measure 1-foot on each side. Your foreman shows you this diagram for the smallest fountain. You notice that a fountain that has a base of 1 square foot will require 8 border tiles.</a:t>
            </a:r>
          </a:p>
          <a:p>
            <a:pPr eaLnBrk="1" hangingPunct="1">
              <a:lnSpc>
                <a:spcPct val="90000"/>
              </a:lnSpc>
              <a:spcBef>
                <a:spcPct val="50000"/>
              </a:spcBef>
            </a:pPr>
            <a:r>
              <a:rPr lang="en-US" sz="2200" smtClean="0"/>
              <a:t>Using this pattern, how many tiles will be needed for different size square fountains?</a:t>
            </a:r>
            <a:endParaRPr lang="en-US" sz="2400" smtClean="0">
              <a:latin typeface="Comic Sans MS" pitchFamily="66" charset="0"/>
            </a:endParaRPr>
          </a:p>
        </p:txBody>
      </p:sp>
      <p:pic>
        <p:nvPicPr>
          <p:cNvPr id="50180" name="Picture 5"/>
          <p:cNvPicPr>
            <a:picLocks noChangeAspect="1" noChangeArrowheads="1"/>
          </p:cNvPicPr>
          <p:nvPr/>
        </p:nvPicPr>
        <p:blipFill>
          <a:blip r:embed="rId3"/>
          <a:srcRect/>
          <a:stretch>
            <a:fillRect/>
          </a:stretch>
        </p:blipFill>
        <p:spPr bwMode="auto">
          <a:xfrm>
            <a:off x="6705600" y="3381375"/>
            <a:ext cx="2362200" cy="177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152400"/>
            <a:ext cx="8229600" cy="1143000"/>
          </a:xfrm>
        </p:spPr>
        <p:txBody>
          <a:bodyPr rtlCol="0">
            <a:normAutofit/>
          </a:bodyPr>
          <a:lstStyle/>
          <a:p>
            <a:pPr eaLnBrk="1" fontAlgn="auto" hangingPunct="1">
              <a:spcAft>
                <a:spcPts val="0"/>
              </a:spcAft>
              <a:defRPr/>
            </a:pPr>
            <a:r>
              <a:rPr lang="en-US" dirty="0">
                <a:effectLst>
                  <a:outerShdw blurRad="38100" dist="38100" dir="2700000" algn="tl">
                    <a:srgbClr val="C0C0C0"/>
                  </a:outerShdw>
                </a:effectLst>
                <a:ea typeface="+mj-ea"/>
              </a:rPr>
              <a:t>Tiling around a Fountain</a:t>
            </a:r>
          </a:p>
        </p:txBody>
      </p:sp>
      <p:sp>
        <p:nvSpPr>
          <p:cNvPr id="51203" name="Rectangle 3"/>
          <p:cNvSpPr>
            <a:spLocks noGrp="1" noChangeArrowheads="1"/>
          </p:cNvSpPr>
          <p:nvPr>
            <p:ph type="body" idx="1"/>
          </p:nvPr>
        </p:nvSpPr>
        <p:spPr>
          <a:xfrm>
            <a:off x="152400" y="1524000"/>
            <a:ext cx="8305800" cy="5105400"/>
          </a:xfrm>
        </p:spPr>
        <p:txBody>
          <a:bodyPr/>
          <a:lstStyle/>
          <a:p>
            <a:pPr eaLnBrk="1" hangingPunct="1">
              <a:lnSpc>
                <a:spcPct val="80000"/>
              </a:lnSpc>
              <a:buFont typeface="Wingdings" pitchFamily="2" charset="2"/>
              <a:buNone/>
            </a:pPr>
            <a:r>
              <a:rPr lang="en-US" sz="2600" b="1" dirty="0" smtClean="0">
                <a:solidFill>
                  <a:srgbClr val="6A8DB6"/>
                </a:solidFill>
              </a:rPr>
              <a:t>Problem 1:</a:t>
            </a:r>
            <a:r>
              <a:rPr lang="en-US" sz="2600" dirty="0" smtClean="0"/>
              <a:t> If a square fountain has sides of length </a:t>
            </a:r>
            <a:r>
              <a:rPr lang="en-US" sz="2600" i="1" dirty="0" smtClean="0"/>
              <a:t>s</a:t>
            </a:r>
            <a:r>
              <a:rPr lang="en-US" sz="2600" dirty="0" smtClean="0"/>
              <a:t> feet, how many tiles are needed to form the border? </a:t>
            </a:r>
          </a:p>
          <a:p>
            <a:pPr eaLnBrk="1" hangingPunct="1">
              <a:lnSpc>
                <a:spcPct val="80000"/>
              </a:lnSpc>
              <a:spcBef>
                <a:spcPct val="50000"/>
              </a:spcBef>
            </a:pPr>
            <a:r>
              <a:rPr lang="en-US" sz="2200" dirty="0" smtClean="0"/>
              <a:t>Using grid paper draw a diagram of the designs for the border of fountains with side lengths of 2, 3, 4, 6 and 10 feet. Record your results in a table.</a:t>
            </a:r>
          </a:p>
          <a:p>
            <a:pPr eaLnBrk="1" hangingPunct="1">
              <a:lnSpc>
                <a:spcPct val="80000"/>
              </a:lnSpc>
            </a:pPr>
            <a:r>
              <a:rPr lang="en-US" sz="2200" dirty="0" smtClean="0"/>
              <a:t>Write an equation for the number of tiles, N, needed to form a border for a square fountain with side length of S feet.</a:t>
            </a:r>
          </a:p>
          <a:p>
            <a:pPr eaLnBrk="1" hangingPunct="1">
              <a:lnSpc>
                <a:spcPct val="80000"/>
              </a:lnSpc>
            </a:pPr>
            <a:r>
              <a:rPr lang="en-US" sz="2200" dirty="0" smtClean="0"/>
              <a:t>Generate as many equations as you can for this relationship.  </a:t>
            </a:r>
          </a:p>
          <a:p>
            <a:pPr lvl="1" eaLnBrk="1" hangingPunct="1">
              <a:lnSpc>
                <a:spcPct val="80000"/>
              </a:lnSpc>
            </a:pPr>
            <a:r>
              <a:rPr lang="en-US" sz="2200" dirty="0" smtClean="0">
                <a:latin typeface="Century Gothic" pitchFamily="34" charset="0"/>
              </a:rPr>
              <a:t>Are the equations the same?  </a:t>
            </a:r>
          </a:p>
          <a:p>
            <a:pPr lvl="1" eaLnBrk="1" hangingPunct="1">
              <a:lnSpc>
                <a:spcPct val="80000"/>
              </a:lnSpc>
            </a:pPr>
            <a:r>
              <a:rPr lang="en-US" sz="2200" dirty="0" smtClean="0">
                <a:latin typeface="Century Gothic" pitchFamily="34" charset="0"/>
              </a:rPr>
              <a:t>How can you convince someone that                      your expressions for the number of tiles               needed are equivalent?</a:t>
            </a:r>
          </a:p>
        </p:txBody>
      </p:sp>
      <p:pic>
        <p:nvPicPr>
          <p:cNvPr id="51204" name="Picture 5"/>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152400"/>
            <a:ext cx="8229600" cy="1143000"/>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Group Poster</a:t>
            </a:r>
          </a:p>
        </p:txBody>
      </p:sp>
      <p:sp>
        <p:nvSpPr>
          <p:cNvPr id="33795" name="Rectangle 3"/>
          <p:cNvSpPr>
            <a:spLocks noGrp="1" noChangeArrowheads="1"/>
          </p:cNvSpPr>
          <p:nvPr>
            <p:ph type="body" idx="1"/>
          </p:nvPr>
        </p:nvSpPr>
        <p:spPr>
          <a:xfrm>
            <a:off x="609600" y="1752600"/>
            <a:ext cx="5715000" cy="4038600"/>
          </a:xfrm>
        </p:spPr>
        <p:txBody>
          <a:bodyPr/>
          <a:lstStyle/>
          <a:p>
            <a:pPr eaLnBrk="1" hangingPunct="1"/>
            <a:r>
              <a:rPr lang="en-US" dirty="0" smtClean="0"/>
              <a:t>Show all the expressions generated by your group</a:t>
            </a:r>
          </a:p>
          <a:p>
            <a:pPr eaLnBrk="1" hangingPunct="1">
              <a:buFont typeface="Wingdings" pitchFamily="2" charset="2"/>
              <a:buNone/>
            </a:pPr>
            <a:endParaRPr lang="en-US" dirty="0" smtClean="0"/>
          </a:p>
          <a:p>
            <a:pPr eaLnBrk="1" hangingPunct="1">
              <a:spcBef>
                <a:spcPct val="50000"/>
              </a:spcBef>
            </a:pPr>
            <a:r>
              <a:rPr lang="en-US" dirty="0" smtClean="0"/>
              <a:t>Explicitly connect your expressions to the diagrams/concrete model</a:t>
            </a:r>
          </a:p>
          <a:p>
            <a:pPr eaLnBrk="1" hangingPunct="1"/>
            <a:endParaRPr lang="en-US" dirty="0" smtClean="0"/>
          </a:p>
        </p:txBody>
      </p:sp>
      <p:sp>
        <p:nvSpPr>
          <p:cNvPr id="52228" name="Text Box 5"/>
          <p:cNvSpPr txBox="1">
            <a:spLocks noChangeArrowheads="1"/>
          </p:cNvSpPr>
          <p:nvPr/>
        </p:nvSpPr>
        <p:spPr bwMode="auto">
          <a:xfrm>
            <a:off x="4343400" y="10668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pic>
        <p:nvPicPr>
          <p:cNvPr id="52229" name="Picture 6"/>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37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152400"/>
            <a:ext cx="8229600" cy="1143000"/>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Gallery Walk</a:t>
            </a:r>
          </a:p>
        </p:txBody>
      </p:sp>
      <p:sp>
        <p:nvSpPr>
          <p:cNvPr id="53251" name="Rectangle 3"/>
          <p:cNvSpPr>
            <a:spLocks noGrp="1" noChangeArrowheads="1"/>
          </p:cNvSpPr>
          <p:nvPr>
            <p:ph type="body" idx="1"/>
          </p:nvPr>
        </p:nvSpPr>
        <p:spPr>
          <a:xfrm>
            <a:off x="76200" y="1524000"/>
            <a:ext cx="6477000" cy="4800600"/>
          </a:xfrm>
        </p:spPr>
        <p:txBody>
          <a:bodyPr/>
          <a:lstStyle/>
          <a:p>
            <a:pPr eaLnBrk="1" hangingPunct="1">
              <a:lnSpc>
                <a:spcPct val="90000"/>
              </a:lnSpc>
            </a:pPr>
            <a:r>
              <a:rPr lang="en-US" dirty="0" smtClean="0"/>
              <a:t>One person from each group “mans” the group’s poster to answer questions.</a:t>
            </a:r>
            <a:br>
              <a:rPr lang="en-US" dirty="0" smtClean="0"/>
            </a:br>
            <a:endParaRPr lang="en-US" dirty="0" smtClean="0"/>
          </a:p>
          <a:p>
            <a:pPr eaLnBrk="1" hangingPunct="1">
              <a:lnSpc>
                <a:spcPct val="90000"/>
              </a:lnSpc>
            </a:pPr>
            <a:r>
              <a:rPr lang="en-US" dirty="0" smtClean="0"/>
              <a:t>Rest of the group members view other posters.  Look for:</a:t>
            </a:r>
          </a:p>
          <a:p>
            <a:pPr lvl="1" eaLnBrk="1" hangingPunct="1">
              <a:lnSpc>
                <a:spcPct val="90000"/>
              </a:lnSpc>
            </a:pPr>
            <a:r>
              <a:rPr lang="en-US" dirty="0" smtClean="0">
                <a:latin typeface="Century Gothic" pitchFamily="34" charset="0"/>
              </a:rPr>
              <a:t>The most common representations</a:t>
            </a:r>
          </a:p>
          <a:p>
            <a:pPr lvl="1" eaLnBrk="1" hangingPunct="1">
              <a:lnSpc>
                <a:spcPct val="90000"/>
              </a:lnSpc>
            </a:pPr>
            <a:r>
              <a:rPr lang="en-US" dirty="0" smtClean="0">
                <a:latin typeface="Century Gothic" pitchFamily="34" charset="0"/>
              </a:rPr>
              <a:t>The most unique representations</a:t>
            </a:r>
          </a:p>
        </p:txBody>
      </p:sp>
      <p:pic>
        <p:nvPicPr>
          <p:cNvPr id="53252" name="Picture 5"/>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
        <p:nvSpPr>
          <p:cNvPr id="53253" name="Text Box 6"/>
          <p:cNvSpPr txBox="1">
            <a:spLocks noChangeArrowheads="1"/>
          </p:cNvSpPr>
          <p:nvPr/>
        </p:nvSpPr>
        <p:spPr bwMode="auto">
          <a:xfrm>
            <a:off x="4343400" y="10668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L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laza">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CL1.thmx</Template>
  <TotalTime>1047</TotalTime>
  <Words>3468</Words>
  <Application>Microsoft Office PowerPoint</Application>
  <PresentationFormat>On-screen Show (4:3)</PresentationFormat>
  <Paragraphs>418</Paragraphs>
  <Slides>55</Slides>
  <Notes>44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55</vt:i4>
      </vt:variant>
    </vt:vector>
  </HeadingPairs>
  <TitlesOfParts>
    <vt:vector size="58" baseType="lpstr">
      <vt:lpstr>CL1</vt:lpstr>
      <vt:lpstr>Document</vt:lpstr>
      <vt:lpstr>Chart</vt:lpstr>
      <vt:lpstr>Algebraic Reasoning Content Academy – Grade 4</vt:lpstr>
      <vt:lpstr>Day 2 Learning Outcomes</vt:lpstr>
      <vt:lpstr>Constructing Worms!!</vt:lpstr>
      <vt:lpstr>Constructing Worms!!</vt:lpstr>
      <vt:lpstr>Tile  Patterns</vt:lpstr>
      <vt:lpstr>Tiling around a Fountain</vt:lpstr>
      <vt:lpstr>Tiling around a Fountain</vt:lpstr>
      <vt:lpstr>Group Poster</vt:lpstr>
      <vt:lpstr>Gallery Walk</vt:lpstr>
      <vt:lpstr>Re-Tiling   </vt:lpstr>
      <vt:lpstr>Collection of Expressions</vt:lpstr>
      <vt:lpstr>Equivalent Expressions</vt:lpstr>
      <vt:lpstr>One Group’s Work</vt:lpstr>
      <vt:lpstr>Looking through  Teacher Lenses</vt:lpstr>
      <vt:lpstr>A  Different  Tiling  Pattern</vt:lpstr>
      <vt:lpstr>The S-Pattern Task</vt:lpstr>
      <vt:lpstr>The S-Pattern Task</vt:lpstr>
      <vt:lpstr>A Graph of the Pattern</vt:lpstr>
      <vt:lpstr>Another Graph of the Pattern</vt:lpstr>
      <vt:lpstr>Slide 20</vt:lpstr>
      <vt:lpstr>De-Briefing the S-Pattern Task</vt:lpstr>
      <vt:lpstr>Comparing the Two Tasks</vt:lpstr>
      <vt:lpstr>Looking through  Teacher Lenses</vt:lpstr>
      <vt:lpstr>Why do we want kids to experience Pattern Tasks?</vt:lpstr>
      <vt:lpstr>Connecting Representations</vt:lpstr>
      <vt:lpstr>Connecting Representations</vt:lpstr>
      <vt:lpstr>Connecting Representations</vt:lpstr>
      <vt:lpstr>Slide 28</vt:lpstr>
      <vt:lpstr>Analyzing Student Work</vt:lpstr>
      <vt:lpstr>Slide 30</vt:lpstr>
      <vt:lpstr>Slide 31</vt:lpstr>
      <vt:lpstr>Roger’s Roofing</vt:lpstr>
      <vt:lpstr>Roger’s Roofing</vt:lpstr>
      <vt:lpstr>Roger’s Roofing</vt:lpstr>
      <vt:lpstr>Looking through Teacher Lenses</vt:lpstr>
      <vt:lpstr>Roger’s Roofing Analyzing Exemplars</vt:lpstr>
      <vt:lpstr>Roger’s Roofing Analyzing Exemplars</vt:lpstr>
      <vt:lpstr>Analyzing Student Work</vt:lpstr>
      <vt:lpstr>Slide 39</vt:lpstr>
      <vt:lpstr>Slide 40</vt:lpstr>
      <vt:lpstr>Slide 41</vt:lpstr>
      <vt:lpstr>Slide 42</vt:lpstr>
      <vt:lpstr>Slide 43</vt:lpstr>
      <vt:lpstr>Growing Rhombi</vt:lpstr>
      <vt:lpstr>Growing Rhombi</vt:lpstr>
      <vt:lpstr>Growing Rhombi</vt:lpstr>
      <vt:lpstr>Growing Rhombi</vt:lpstr>
      <vt:lpstr>Growing Rhombi</vt:lpstr>
      <vt:lpstr>Looking through Teacher Lenses</vt:lpstr>
      <vt:lpstr>U.S. Shirts</vt:lpstr>
      <vt:lpstr>U.S. Shirts</vt:lpstr>
      <vt:lpstr>U.S. Shirts</vt:lpstr>
      <vt:lpstr>U.S. Shirts</vt:lpstr>
      <vt:lpstr>U.S. Shirts</vt:lpstr>
      <vt:lpstr>Looking through Teacher Lenses</vt:lpstr>
    </vt:vector>
  </TitlesOfParts>
  <Company>Carnegie Learning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Todd Kelly</dc:creator>
  <cp:lastModifiedBy>Briceno, Sami</cp:lastModifiedBy>
  <cp:revision>30</cp:revision>
  <dcterms:created xsi:type="dcterms:W3CDTF">2009-09-11T13:01:07Z</dcterms:created>
  <dcterms:modified xsi:type="dcterms:W3CDTF">2009-10-08T17:24:38Z</dcterms:modified>
</cp:coreProperties>
</file>